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62"/>
  </p:notesMasterIdLst>
  <p:handoutMasterIdLst>
    <p:handoutMasterId r:id="rId63"/>
  </p:handoutMasterIdLst>
  <p:sldIdLst>
    <p:sldId id="647" r:id="rId5"/>
    <p:sldId id="388" r:id="rId6"/>
    <p:sldId id="753" r:id="rId7"/>
    <p:sldId id="824" r:id="rId8"/>
    <p:sldId id="964" r:id="rId9"/>
    <p:sldId id="659" r:id="rId10"/>
    <p:sldId id="963" r:id="rId11"/>
    <p:sldId id="918" r:id="rId12"/>
    <p:sldId id="778" r:id="rId13"/>
    <p:sldId id="779" r:id="rId14"/>
    <p:sldId id="965" r:id="rId15"/>
    <p:sldId id="967" r:id="rId16"/>
    <p:sldId id="973" r:id="rId17"/>
    <p:sldId id="780" r:id="rId18"/>
    <p:sldId id="843" r:id="rId19"/>
    <p:sldId id="968" r:id="rId20"/>
    <p:sldId id="969" r:id="rId21"/>
    <p:sldId id="970" r:id="rId22"/>
    <p:sldId id="971" r:id="rId23"/>
    <p:sldId id="972" r:id="rId24"/>
    <p:sldId id="974" r:id="rId25"/>
    <p:sldId id="975" r:id="rId26"/>
    <p:sldId id="976" r:id="rId27"/>
    <p:sldId id="977" r:id="rId28"/>
    <p:sldId id="978" r:id="rId29"/>
    <p:sldId id="979" r:id="rId30"/>
    <p:sldId id="874" r:id="rId31"/>
    <p:sldId id="876" r:id="rId32"/>
    <p:sldId id="980" r:id="rId33"/>
    <p:sldId id="981" r:id="rId34"/>
    <p:sldId id="982" r:id="rId35"/>
    <p:sldId id="983" r:id="rId36"/>
    <p:sldId id="985" r:id="rId37"/>
    <p:sldId id="986" r:id="rId38"/>
    <p:sldId id="990" r:id="rId39"/>
    <p:sldId id="991" r:id="rId40"/>
    <p:sldId id="992" r:id="rId41"/>
    <p:sldId id="993" r:id="rId42"/>
    <p:sldId id="994" r:id="rId43"/>
    <p:sldId id="995" r:id="rId44"/>
    <p:sldId id="996" r:id="rId45"/>
    <p:sldId id="997" r:id="rId46"/>
    <p:sldId id="998" r:id="rId47"/>
    <p:sldId id="999" r:id="rId48"/>
    <p:sldId id="1000" r:id="rId49"/>
    <p:sldId id="1001" r:id="rId50"/>
    <p:sldId id="1002" r:id="rId51"/>
    <p:sldId id="1003" r:id="rId52"/>
    <p:sldId id="1004" r:id="rId53"/>
    <p:sldId id="1005" r:id="rId54"/>
    <p:sldId id="1006" r:id="rId55"/>
    <p:sldId id="1014" r:id="rId56"/>
    <p:sldId id="1007" r:id="rId57"/>
    <p:sldId id="1015" r:id="rId58"/>
    <p:sldId id="1008" r:id="rId59"/>
    <p:sldId id="1009" r:id="rId60"/>
    <p:sldId id="566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47"/>
            <p14:sldId id="388"/>
            <p14:sldId id="753"/>
            <p14:sldId id="824"/>
            <p14:sldId id="964"/>
            <p14:sldId id="659"/>
            <p14:sldId id="963"/>
            <p14:sldId id="918"/>
            <p14:sldId id="778"/>
            <p14:sldId id="779"/>
            <p14:sldId id="965"/>
            <p14:sldId id="967"/>
            <p14:sldId id="973"/>
            <p14:sldId id="780"/>
            <p14:sldId id="843"/>
            <p14:sldId id="968"/>
            <p14:sldId id="969"/>
            <p14:sldId id="970"/>
            <p14:sldId id="971"/>
            <p14:sldId id="972"/>
            <p14:sldId id="974"/>
            <p14:sldId id="975"/>
            <p14:sldId id="976"/>
            <p14:sldId id="977"/>
            <p14:sldId id="978"/>
            <p14:sldId id="979"/>
            <p14:sldId id="874"/>
            <p14:sldId id="876"/>
            <p14:sldId id="980"/>
            <p14:sldId id="981"/>
            <p14:sldId id="982"/>
            <p14:sldId id="983"/>
            <p14:sldId id="985"/>
            <p14:sldId id="986"/>
            <p14:sldId id="990"/>
            <p14:sldId id="991"/>
            <p14:sldId id="992"/>
            <p14:sldId id="993"/>
            <p14:sldId id="994"/>
            <p14:sldId id="995"/>
            <p14:sldId id="996"/>
            <p14:sldId id="997"/>
            <p14:sldId id="998"/>
            <p14:sldId id="999"/>
            <p14:sldId id="1000"/>
            <p14:sldId id="1001"/>
            <p14:sldId id="1002"/>
            <p14:sldId id="1003"/>
            <p14:sldId id="1004"/>
            <p14:sldId id="1005"/>
            <p14:sldId id="1006"/>
            <p14:sldId id="1014"/>
            <p14:sldId id="1007"/>
            <p14:sldId id="1015"/>
            <p14:sldId id="1008"/>
            <p14:sldId id="1009"/>
            <p14:sldId id="5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1032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custSel modSld">
      <pc:chgData name="Yoel Kortick" userId="167978f5-7f40-4909-85d5-d4149554ad4e" providerId="ADAL" clId="{D5FD8459-2B5C-48A5-9673-8D128202ED48}" dt="2026-02-07T17:24:58.647" v="1" actId="33524"/>
      <pc:docMkLst>
        <pc:docMk/>
      </pc:docMkLst>
      <pc:sldChg chg="modSp mod">
        <pc:chgData name="Yoel Kortick" userId="167978f5-7f40-4909-85d5-d4149554ad4e" providerId="ADAL" clId="{D5FD8459-2B5C-48A5-9673-8D128202ED48}" dt="2026-02-07T17:24:30.857" v="0" actId="6549"/>
        <pc:sldMkLst>
          <pc:docMk/>
          <pc:sldMk cId="3623821938" sldId="659"/>
        </pc:sldMkLst>
        <pc:spChg chg="mod">
          <ac:chgData name="Yoel Kortick" userId="167978f5-7f40-4909-85d5-d4149554ad4e" providerId="ADAL" clId="{D5FD8459-2B5C-48A5-9673-8D128202ED48}" dt="2026-02-07T17:24:30.857" v="0" actId="6549"/>
          <ac:spMkLst>
            <pc:docMk/>
            <pc:sldMk cId="3623821938" sldId="659"/>
            <ac:spMk id="11" creationId="{501AEF74-A2C2-5936-D2C5-7E69BE28EC47}"/>
          </ac:spMkLst>
        </pc:spChg>
      </pc:sldChg>
      <pc:sldChg chg="modSp mod">
        <pc:chgData name="Yoel Kortick" userId="167978f5-7f40-4909-85d5-d4149554ad4e" providerId="ADAL" clId="{D5FD8459-2B5C-48A5-9673-8D128202ED48}" dt="2026-02-07T17:24:58.647" v="1" actId="33524"/>
        <pc:sldMkLst>
          <pc:docMk/>
          <pc:sldMk cId="2205449015" sldId="918"/>
        </pc:sldMkLst>
        <pc:spChg chg="mod">
          <ac:chgData name="Yoel Kortick" userId="167978f5-7f40-4909-85d5-d4149554ad4e" providerId="ADAL" clId="{D5FD8459-2B5C-48A5-9673-8D128202ED48}" dt="2026-02-07T17:24:58.647" v="1" actId="33524"/>
          <ac:spMkLst>
            <pc:docMk/>
            <pc:sldMk cId="2205449015" sldId="918"/>
            <ac:spMk id="11" creationId="{CC7D59DB-A950-67F3-1A4A-0F64284BF2F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07/02/2026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07/02/2026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8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r>
              <a:rPr lang="en-NL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D253DDF8-4139-C5D7-2140-8AB43A128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185889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24" r:id="rId2"/>
    <p:sldLayoutId id="2147484658" r:id="rId3"/>
    <p:sldLayoutId id="2147484660" r:id="rId4"/>
    <p:sldLayoutId id="2147484661" r:id="rId5"/>
    <p:sldLayoutId id="2147484589" r:id="rId6"/>
    <p:sldLayoutId id="2147484498" r:id="rId7"/>
    <p:sldLayoutId id="2147484499" r:id="rId8"/>
    <p:sldLayoutId id="2147484653" r:id="rId9"/>
    <p:sldLayoutId id="2147484655" r:id="rId10"/>
    <p:sldLayoutId id="2147484652" r:id="rId11"/>
    <p:sldLayoutId id="2147484651" r:id="rId12"/>
    <p:sldLayoutId id="2147483836" r:id="rId13"/>
    <p:sldLayoutId id="2147484627" r:id="rId14"/>
    <p:sldLayoutId id="2147484591" r:id="rId15"/>
    <p:sldLayoutId id="2147484636" r:id="rId16"/>
    <p:sldLayoutId id="2147484666" r:id="rId17"/>
    <p:sldLayoutId id="2147484638" r:id="rId18"/>
    <p:sldLayoutId id="2147484639" r:id="rId19"/>
    <p:sldLayoutId id="2147484667" r:id="rId20"/>
    <p:sldLayoutId id="2147484641" r:id="rId21"/>
    <p:sldLayoutId id="2147484592" r:id="rId22"/>
    <p:sldLayoutId id="2147484663" r:id="rId23"/>
    <p:sldLayoutId id="2147484632" r:id="rId24"/>
    <p:sldLayoutId id="2147484669" r:id="rId25"/>
    <p:sldLayoutId id="2147484635" r:id="rId26"/>
    <p:sldLayoutId id="2147484642" r:id="rId27"/>
    <p:sldLayoutId id="2147484644" r:id="rId28"/>
    <p:sldLayoutId id="2147484648" r:id="rId29"/>
    <p:sldLayoutId id="2147484664" r:id="rId30"/>
    <p:sldLayoutId id="2147484649" r:id="rId31"/>
    <p:sldLayoutId id="2147484671" r:id="rId32"/>
    <p:sldLayoutId id="2147484672" r:id="rId33"/>
    <p:sldLayoutId id="2147484682" r:id="rId34"/>
    <p:sldLayoutId id="2147483925" r:id="rId35"/>
    <p:sldLayoutId id="2147483926" r:id="rId36"/>
    <p:sldLayoutId id="2147483928" r:id="rId37"/>
    <p:sldLayoutId id="2147484503" r:id="rId38"/>
    <p:sldLayoutId id="2147483930" r:id="rId39"/>
    <p:sldLayoutId id="2147483931" r:id="rId40"/>
    <p:sldLayoutId id="2147483934" r:id="rId41"/>
    <p:sldLayoutId id="2147483935" r:id="rId42"/>
    <p:sldLayoutId id="2147483936" r:id="rId43"/>
    <p:sldLayoutId id="2147483937" r:id="rId44"/>
    <p:sldLayoutId id="2147483940" r:id="rId45"/>
    <p:sldLayoutId id="2147484614" r:id="rId46"/>
    <p:sldLayoutId id="2147484616" r:id="rId47"/>
    <p:sldLayoutId id="2147484618" r:id="rId48"/>
    <p:sldLayoutId id="2147484619" r:id="rId49"/>
    <p:sldLayoutId id="2147484622" r:id="rId50"/>
    <p:sldLayoutId id="2147484623" r:id="rId51"/>
    <p:sldLayoutId id="2147484677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119" r:id="rId58"/>
    <p:sldLayoutId id="2147484665" r:id="rId59"/>
    <p:sldLayoutId id="2147484208" r:id="rId60"/>
    <p:sldLayoutId id="2147484207" r:id="rId61"/>
    <p:sldLayoutId id="2147484120" r:id="rId62"/>
    <p:sldLayoutId id="2147484681" r:id="rId63"/>
    <p:sldLayoutId id="2147484680" r:id="rId64"/>
    <p:sldLayoutId id="2147484683" r:id="rId65"/>
    <p:sldLayoutId id="2147484679" r:id="rId66"/>
    <p:sldLayoutId id="2147484684" r:id="rId67"/>
    <p:sldLayoutId id="2147484685" r:id="rId6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.exlibrisgroup.com/forums/308173-alma/suggestions/48157658-marc-field-788-should-be-searchable" TargetMode="External"/><Relationship Id="rId2" Type="http://schemas.openxmlformats.org/officeDocument/2006/relationships/hyperlink" Target="https://ideas.exlibrisgroup.com/forums/308173-alma/suggestions/46398991-index-field-310-for-the-alma-repository-search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knowledge.exlibrisgroup.com/Alma/Product_Documentation/010Alma_Online_Help_(English)/Metadata_Management/180Search_Indexes/051MARC_21_Bibliographic_All_Titles_Search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Metadata_Management/180Search_Indexes/051MARC_21_Bibliographic_All_Titles_Searc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@api/deki/files/179768/How_to_define_local_fields_for_search_and_display_in_Alma_and_Primo.pptx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deas.exlibrisgroup.com/forums/308173-alma/suggestions/46398883-index-field-773-g-for-the-alma-repository-search" TargetMode="External"/><Relationship Id="rId13" Type="http://schemas.openxmlformats.org/officeDocument/2006/relationships/hyperlink" Target="https://ideas.exlibrisgroup.com/forums/308173-alma/suggestions/49003061-index-532-field" TargetMode="External"/><Relationship Id="rId3" Type="http://schemas.openxmlformats.org/officeDocument/2006/relationships/hyperlink" Target="https://ideas.exlibrisgroup.com/forums/308173-alma/suggestions/17746498-add-775-field-in-the-search-index" TargetMode="External"/><Relationship Id="rId7" Type="http://schemas.openxmlformats.org/officeDocument/2006/relationships/hyperlink" Target="https://ideas.exlibrisgroup.com/forums/308173-alma/suggestions/45118204-title-search-index-the-245-field-on-its-own" TargetMode="External"/><Relationship Id="rId12" Type="http://schemas.openxmlformats.org/officeDocument/2006/relationships/hyperlink" Target="https://ideas.exlibrisgroup.com/forums/308173-alma/suggestions/48157658-marc-field-788-should-be-searchable" TargetMode="External"/><Relationship Id="rId2" Type="http://schemas.openxmlformats.org/officeDocument/2006/relationships/hyperlink" Target="https://ideas.exlibrisgroup.com/forums/308173-alma/suggestions/11522715-customize-alma-search-indexe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deas.exlibrisgroup.com/forums/308173-alma/suggestions/43847271-allow-to-define-several-local-search-indexes-incl" TargetMode="External"/><Relationship Id="rId11" Type="http://schemas.openxmlformats.org/officeDocument/2006/relationships/hyperlink" Target="https://ideas.exlibrisgroup.com/forums/308173-alma/suggestions/46398991-index-field-310-for-the-alma-repository-search" TargetMode="External"/><Relationship Id="rId5" Type="http://schemas.openxmlformats.org/officeDocument/2006/relationships/hyperlink" Target="https://ideas.exlibrisgroup.com/forums/308173-alma/suggestions/43688970-adding-the-publisher-location-to-the-keywords-in" TargetMode="External"/><Relationship Id="rId10" Type="http://schemas.openxmlformats.org/officeDocument/2006/relationships/hyperlink" Target="https://ideas.exlibrisgroup.com/forums/308173-alma/suggestions/46398973-index-fields-700-4-and-710-4-for-the-alma-repo" TargetMode="External"/><Relationship Id="rId4" Type="http://schemas.openxmlformats.org/officeDocument/2006/relationships/hyperlink" Target="https://ideas.exlibrisgroup.com/forums/308173-alma/suggestions/31625122-need-ability-to-search-79x-fields" TargetMode="External"/><Relationship Id="rId9" Type="http://schemas.openxmlformats.org/officeDocument/2006/relationships/hyperlink" Target="https://ideas.exlibrisgroup.com/forums/308173-alma/suggestions/46398946-index-fields-772-w-and-830-w-for-the-alma-repo" TargetMode="External"/><Relationship Id="rId14" Type="http://schemas.openxmlformats.org/officeDocument/2006/relationships/hyperlink" Target="https://ideas.exlibrisgroup.com/forums/308173-alma/suggestions/49377461-searchability-for-marc-361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knowledge.exlibrisgroup.com/Alma/Release_Notes/2026/Alma_2026_Release_Notes?mon=202602BASE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knowledge.exlibrisgroup.com/Alma/Product_Materials/010Roadmap/Alma_Roadmap_Highlights_(2025-2026)/Metadata_Management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Product_Documentation/010Alma_Online_Help_(English)/040Resource_Management/080Configuring_Resource_Management/020Configuring_Search#Custom_Bibliographic_Search_Indexes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557451-4271-4B3E-23ED-1E236F2D7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590958"/>
            <a:ext cx="12192000" cy="1474787"/>
          </a:xfrm>
        </p:spPr>
        <p:txBody>
          <a:bodyPr/>
          <a:lstStyle/>
          <a:p>
            <a:r>
              <a:rPr lang="en-US" dirty="0"/>
              <a:t>Customized Repository Search </a:t>
            </a:r>
          </a:p>
          <a:p>
            <a:r>
              <a:rPr lang="en-US" dirty="0"/>
              <a:t>Bibliographic Indexes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320969-5F7F-9C87-B26F-D76042B0E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24025" y="4898345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405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81B4-9665-636B-CB22-698CECC3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DE65B9-8263-9994-158F-40028D78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C7D695-BC01-8557-A644-A4CC3FB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3C31EA-7FAE-6481-E973-A388E50F84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3369529"/>
          </a:xfrm>
        </p:spPr>
        <p:txBody>
          <a:bodyPr/>
          <a:lstStyle/>
          <a:p>
            <a:r>
              <a:rPr lang="en-US" sz="2000" dirty="0"/>
              <a:t>We will now set up two new customized indexes for the following MARC21 Bibliographic fields:</a:t>
            </a:r>
          </a:p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310 Current Publication Frequency</a:t>
            </a:r>
          </a:p>
          <a:p>
            <a:pPr lvl="1"/>
            <a:r>
              <a:rPr lang="en-US" sz="2000" dirty="0"/>
              <a:t>(this was requested in Ideas Exchange </a:t>
            </a:r>
            <a:r>
              <a:rPr lang="en-US" sz="2000" dirty="0">
                <a:hlinkClick r:id="rId2" tooltip="https://ideas.exlibrisgroup.com/forums/308173-alma/suggestions/46398991-index-field-310-for-the-alma-repository-search"/>
              </a:rPr>
              <a:t>Index field 310 for the Alma Repository Search</a:t>
            </a:r>
            <a:r>
              <a:rPr lang="en-US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788 Parallel Description in Another Language of Cataloging</a:t>
            </a:r>
          </a:p>
          <a:p>
            <a:pPr lvl="1"/>
            <a:r>
              <a:rPr lang="en-US" sz="2000" dirty="0"/>
              <a:t>(this was requested in Ideas Exchange </a:t>
            </a:r>
            <a:r>
              <a:rPr lang="en-US" sz="2000" dirty="0">
                <a:hlinkClick r:id="rId3" tooltip="https://ideas.exlibrisgroup.com/forums/308173-alma/suggestions/48157658-marc-field-788-should-be-searchable"/>
              </a:rPr>
              <a:t>MARC field 788 should be searchable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632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902FB-3446-0302-4DAF-04BD351E0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E29DF42-4B8D-F175-197F-F42703E6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919260-0E14-3796-D322-31CCC9DEC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43B583-440A-A767-651E-635297072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54649"/>
          </a:xfrm>
        </p:spPr>
        <p:txBody>
          <a:bodyPr/>
          <a:lstStyle/>
          <a:p>
            <a:r>
              <a:rPr lang="en-US" sz="2000" dirty="0"/>
              <a:t>If we look at </a:t>
            </a:r>
            <a:r>
              <a:rPr lang="en-US" sz="2000" dirty="0">
                <a:hlinkClick r:id="rId2"/>
              </a:rPr>
              <a:t>MARC 21 Bibliographic All Titles Search</a:t>
            </a:r>
            <a:r>
              <a:rPr lang="en-US" sz="2000" dirty="0"/>
              <a:t>,  we can see that neither of these fields are by default indexed.</a:t>
            </a:r>
          </a:p>
          <a:p>
            <a:r>
              <a:rPr lang="en-US" sz="2000" dirty="0"/>
              <a:t>Here we see that there is no 310 field.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A1130-1913-D562-F00E-7989D2623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" y="2577280"/>
            <a:ext cx="12192000" cy="2538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8BA94-CC7B-65B3-D492-72FC8E426814}"/>
              </a:ext>
            </a:extLst>
          </p:cNvPr>
          <p:cNvSpPr txBox="1"/>
          <p:nvPr/>
        </p:nvSpPr>
        <p:spPr>
          <a:xfrm>
            <a:off x="4348480" y="2577280"/>
            <a:ext cx="2540000" cy="755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310 is not indexed.  If it were indexed, then it would appear here in the table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96766A-ABDF-D7F0-C8EE-D69E8E02751C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11200" y="2954880"/>
            <a:ext cx="3637280" cy="636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422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343A5-59DE-FF8E-0913-BA799396F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54C3C-3399-E2BB-6D7B-94E604A94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6144"/>
            <a:ext cx="12192000" cy="2559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CFF6911-EA00-93AC-4918-182F9DEB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0CE8DC-D363-A9D4-B440-AA263A60E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76C3BF-38B3-2740-DB63-13993072A8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If we look at </a:t>
            </a:r>
            <a:r>
              <a:rPr lang="en-US" sz="2000" dirty="0">
                <a:hlinkClick r:id="rId3"/>
              </a:rPr>
              <a:t>MARC 21 Bibliographic All Titles Search</a:t>
            </a:r>
            <a:r>
              <a:rPr lang="en-US" sz="2000" dirty="0"/>
              <a:t>,  we can see that neither of these fields are by default indexed.</a:t>
            </a:r>
          </a:p>
          <a:p>
            <a:r>
              <a:rPr lang="en-US" sz="2000" dirty="0"/>
              <a:t>Here we see that there is no 788 field.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7B5173-FEE4-C46D-EB06-D0072FF98B56}"/>
              </a:ext>
            </a:extLst>
          </p:cNvPr>
          <p:cNvSpPr txBox="1"/>
          <p:nvPr/>
        </p:nvSpPr>
        <p:spPr>
          <a:xfrm>
            <a:off x="4348480" y="2577280"/>
            <a:ext cx="2540000" cy="755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788 is not indexed.  If it were indexed, then it would appear here in the table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4926BC-C5E0-0187-22A1-68BD9FCFBDA8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11200" y="2954880"/>
            <a:ext cx="3637280" cy="636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273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A7C0E-50FA-A7B9-F6AC-3022960B8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313FA54-1DF7-5A03-41A8-7BBB125E5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5B9254-15F0-FC74-C402-8B3909DA1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27C49F1-3EB4-D28C-C73E-8BED319668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First, we will add each of these indexes.</a:t>
            </a:r>
          </a:p>
          <a:p>
            <a:r>
              <a:rPr lang="en-US" sz="2000" dirty="0"/>
              <a:t>Then we will give each of the new indexes a logical name.</a:t>
            </a:r>
          </a:p>
        </p:txBody>
      </p:sp>
    </p:spTree>
    <p:extLst>
      <p:ext uri="{BB962C8B-B14F-4D97-AF65-F5344CB8AC3E}">
        <p14:creationId xmlns:p14="http://schemas.microsoft.com/office/powerpoint/2010/main" val="324670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D352B-07AF-D1D9-3A3B-2DD9EBF95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AB2947-D210-A796-302E-01F8F94F8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360" y="952782"/>
            <a:ext cx="3512658" cy="561147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1A562EC-97DA-7961-1039-EDD2E297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A274B0-A970-4E80-7B9D-850634D52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14584-3AF2-C5F1-538F-7769053EDF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6609257" cy="2484207"/>
          </a:xfrm>
        </p:spPr>
        <p:txBody>
          <a:bodyPr/>
          <a:lstStyle/>
          <a:p>
            <a:r>
              <a:rPr lang="en-US" sz="2000" dirty="0"/>
              <a:t>Access “Configuration &gt; Resources &gt; Search Configuration &gt; Custom Indexes”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95B8BE-636A-408D-EE03-614709FC16FB}"/>
              </a:ext>
            </a:extLst>
          </p:cNvPr>
          <p:cNvSpPr/>
          <p:nvPr/>
        </p:nvSpPr>
        <p:spPr>
          <a:xfrm>
            <a:off x="7833360" y="2854960"/>
            <a:ext cx="802640" cy="49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2873E-CEAF-2635-5EA5-E23998EB8F73}"/>
              </a:ext>
            </a:extLst>
          </p:cNvPr>
          <p:cNvSpPr/>
          <p:nvPr/>
        </p:nvSpPr>
        <p:spPr>
          <a:xfrm>
            <a:off x="8901912" y="1578741"/>
            <a:ext cx="1065048" cy="2602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7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8119C-D79D-1ED5-B84B-E6DCA1506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5E032E-E41E-9E13-5FC9-F45AC9944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7346"/>
            <a:ext cx="12192000" cy="1723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144BEBF-E59A-DBB3-505D-AC4DFE65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8D4713-46BB-BE0D-A3E7-5EF23347F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CC2859-0BB7-FE50-0657-7C9E6B039E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On the “Custom Indexes Configuration  page click “Add Row”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5FC08A-552D-360C-F713-5E2A09B4FA63}"/>
              </a:ext>
            </a:extLst>
          </p:cNvPr>
          <p:cNvSpPr/>
          <p:nvPr/>
        </p:nvSpPr>
        <p:spPr>
          <a:xfrm>
            <a:off x="213360" y="2671752"/>
            <a:ext cx="2133600" cy="315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04FDAA-2B2A-659C-3B64-AA1538F72926}"/>
              </a:ext>
            </a:extLst>
          </p:cNvPr>
          <p:cNvSpPr/>
          <p:nvPr/>
        </p:nvSpPr>
        <p:spPr>
          <a:xfrm>
            <a:off x="10993120" y="3606472"/>
            <a:ext cx="924560" cy="305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52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0E30D-277B-ABE8-8192-8F2299ABA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DED04-DA99-9C00-9FF3-7E14F2C69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708" y="1766264"/>
            <a:ext cx="3286584" cy="4382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512FB30-58DA-B7D2-38FA-70E1CB54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17E600-559B-4866-659D-C29877658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909353A-FF34-05C8-668C-900A3EB41F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We add the 310 field to be indexed for Simple Search and Advanced Search.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35E36F-D3DB-54C4-52A3-9222E8A1929D}"/>
              </a:ext>
            </a:extLst>
          </p:cNvPr>
          <p:cNvSpPr/>
          <p:nvPr/>
        </p:nvSpPr>
        <p:spPr>
          <a:xfrm>
            <a:off x="4693920" y="2767098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27D05E-9604-6034-0125-E290FD19A755}"/>
              </a:ext>
            </a:extLst>
          </p:cNvPr>
          <p:cNvSpPr/>
          <p:nvPr/>
        </p:nvSpPr>
        <p:spPr>
          <a:xfrm>
            <a:off x="4704080" y="4118378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7C625C-2C46-BF95-BA9C-C90101428D75}"/>
              </a:ext>
            </a:extLst>
          </p:cNvPr>
          <p:cNvSpPr/>
          <p:nvPr/>
        </p:nvSpPr>
        <p:spPr>
          <a:xfrm>
            <a:off x="4724400" y="4829578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9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9AA95-2C68-9D68-1F7F-5176AD5FB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6CB50A-AC6A-C99F-97CE-7F1F29ED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3190"/>
            <a:ext cx="12192000" cy="2491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273B565-A49B-6BB9-372A-9D9FCDC0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918710-A94E-520B-F597-7B169B248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9FD5AB3-63F8-3AFA-4B3F-5096678E6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The field is added and gets Index Code “bib_field_310”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2E640D-49F0-AEDB-BD9F-262592A70057}"/>
              </a:ext>
            </a:extLst>
          </p:cNvPr>
          <p:cNvSpPr/>
          <p:nvPr/>
        </p:nvSpPr>
        <p:spPr>
          <a:xfrm>
            <a:off x="7498080" y="4223269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C0DC42-DC03-B86C-BEA5-4FA3A7123799}"/>
              </a:ext>
            </a:extLst>
          </p:cNvPr>
          <p:cNvSpPr/>
          <p:nvPr/>
        </p:nvSpPr>
        <p:spPr>
          <a:xfrm>
            <a:off x="5842000" y="4223269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54EAC1-3DA2-A0AD-7D9B-6AB30A3F7893}"/>
              </a:ext>
            </a:extLst>
          </p:cNvPr>
          <p:cNvSpPr/>
          <p:nvPr/>
        </p:nvSpPr>
        <p:spPr>
          <a:xfrm>
            <a:off x="2804160" y="4233429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5AF27-C811-7A23-014F-AEAF7C68A086}"/>
              </a:ext>
            </a:extLst>
          </p:cNvPr>
          <p:cNvSpPr/>
          <p:nvPr/>
        </p:nvSpPr>
        <p:spPr>
          <a:xfrm>
            <a:off x="1148080" y="4226560"/>
            <a:ext cx="894080" cy="287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07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18069-CE49-A1F3-0E6F-0995EB07C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D41944-7AE1-34D1-4C0D-695B6110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4857"/>
            <a:ext cx="12192000" cy="2420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D668061-82DA-8E82-CEFF-84E2E0F3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9C6242-D083-D0DE-C587-B7E01FCFB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8FCDE9-3973-21A3-E944-2F2B18CB53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Again, on the “Custom Indexes Configuration  page click “Add Row”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3EC3DF-C5A1-32A6-E91B-82CA33CC4BC4}"/>
              </a:ext>
            </a:extLst>
          </p:cNvPr>
          <p:cNvSpPr/>
          <p:nvPr/>
        </p:nvSpPr>
        <p:spPr>
          <a:xfrm>
            <a:off x="213360" y="2671752"/>
            <a:ext cx="2133600" cy="315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5C4216-C493-794E-BCEA-9F5F228F6CBE}"/>
              </a:ext>
            </a:extLst>
          </p:cNvPr>
          <p:cNvSpPr/>
          <p:nvPr/>
        </p:nvSpPr>
        <p:spPr>
          <a:xfrm>
            <a:off x="10261600" y="3606472"/>
            <a:ext cx="924560" cy="305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38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AC885-EE92-4BCB-E907-0341B8E24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9323E-A526-DCA1-F1E1-B270EA696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99" y="1798339"/>
            <a:ext cx="3134162" cy="427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794FF95-4FCC-0543-5527-A9D7257B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1BC85F-30E9-00D6-1C32-52942B167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B85C32-08F9-D315-103E-EB4BDB59FF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We add the 788 field to be index for Simple Search and Advanced Search.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2F2E7B-2B17-D028-D536-F39832E068BA}"/>
              </a:ext>
            </a:extLst>
          </p:cNvPr>
          <p:cNvSpPr/>
          <p:nvPr/>
        </p:nvSpPr>
        <p:spPr>
          <a:xfrm>
            <a:off x="4693920" y="2767098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C808D-7AC6-85F0-B708-F86AB77E88F9}"/>
              </a:ext>
            </a:extLst>
          </p:cNvPr>
          <p:cNvSpPr/>
          <p:nvPr/>
        </p:nvSpPr>
        <p:spPr>
          <a:xfrm>
            <a:off x="4704080" y="4118378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F42DC0-9B61-1344-C2AD-26BA529DB56F}"/>
              </a:ext>
            </a:extLst>
          </p:cNvPr>
          <p:cNvSpPr/>
          <p:nvPr/>
        </p:nvSpPr>
        <p:spPr>
          <a:xfrm>
            <a:off x="4724400" y="4829578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4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L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7360" y="834891"/>
            <a:ext cx="7772400" cy="5519609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Let's set up two new customized indexes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Let's check the first new customized index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Let's check the second new customized index</a:t>
            </a:r>
            <a:endParaRPr lang="en-NL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NL" sz="2000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D577C-1FE8-7EFE-E648-A4CAA3E4F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16115-7A3E-96AB-27F1-19ED6619E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246"/>
            <a:ext cx="12192000" cy="27975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EAAE71F-BD75-02D7-F593-3D8922D5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1E36FC-7084-78F8-0170-2C18A8FBA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666C20A-B21B-24CA-4CBA-ED0B7FB274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The field is added and gets Index Code “bib_field_788”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B009B7-324D-3A65-E3FA-E57621A062AB}"/>
              </a:ext>
            </a:extLst>
          </p:cNvPr>
          <p:cNvSpPr/>
          <p:nvPr/>
        </p:nvSpPr>
        <p:spPr>
          <a:xfrm>
            <a:off x="7498080" y="4406149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BBD8B1-5AA3-FC34-F134-5D94001CC03B}"/>
              </a:ext>
            </a:extLst>
          </p:cNvPr>
          <p:cNvSpPr/>
          <p:nvPr/>
        </p:nvSpPr>
        <p:spPr>
          <a:xfrm>
            <a:off x="5842000" y="4406149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F8055B-499C-B972-7706-CF90DB24593B}"/>
              </a:ext>
            </a:extLst>
          </p:cNvPr>
          <p:cNvSpPr/>
          <p:nvPr/>
        </p:nvSpPr>
        <p:spPr>
          <a:xfrm>
            <a:off x="2804160" y="4416309"/>
            <a:ext cx="792480" cy="291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51759-24A5-1408-2597-5C934807C9D3}"/>
              </a:ext>
            </a:extLst>
          </p:cNvPr>
          <p:cNvSpPr/>
          <p:nvPr/>
        </p:nvSpPr>
        <p:spPr>
          <a:xfrm>
            <a:off x="1148080" y="4409440"/>
            <a:ext cx="894080" cy="287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01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77BEB-C24D-A560-A4E1-886AB9C9C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ADE743-4EDC-4F80-DFD3-6D267C673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12" y="2194534"/>
            <a:ext cx="8961120" cy="1798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AA932B8-D3D0-5789-3533-901FEAD6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136D79-A033-D2F4-F802-4FF2A637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98C1CAD-C64C-DF6D-4032-F22B605284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Now we will give each of these new indexes (“bib_field_310” and “bib_field_788”) a logical name.  Currently they appear as follows in the repository search.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59CEA-0B5E-2E20-2CC8-007F1353B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568" y="4297838"/>
            <a:ext cx="8961120" cy="1850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085B69-2D1C-92B0-E678-C8AFE6A6A3E4}"/>
              </a:ext>
            </a:extLst>
          </p:cNvPr>
          <p:cNvSpPr/>
          <p:nvPr/>
        </p:nvSpPr>
        <p:spPr>
          <a:xfrm>
            <a:off x="1940560" y="2865120"/>
            <a:ext cx="48768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CBAB20-9ABD-68D8-67F6-D65402E0E3F3}"/>
              </a:ext>
            </a:extLst>
          </p:cNvPr>
          <p:cNvSpPr/>
          <p:nvPr/>
        </p:nvSpPr>
        <p:spPr>
          <a:xfrm>
            <a:off x="1940560" y="4958080"/>
            <a:ext cx="48768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2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C9A76-E3E1-8C17-1A9A-7DDB579D8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3DC871-2720-88F6-0531-635D803DF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360" y="952782"/>
            <a:ext cx="3512658" cy="561147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E244B32-F665-6888-B630-1BCA04EA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68EB2C-17D3-6720-9F37-C30285C0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C633F1-D935-E610-FBF4-1255A69F36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6609257" cy="2484207"/>
          </a:xfrm>
        </p:spPr>
        <p:txBody>
          <a:bodyPr/>
          <a:lstStyle/>
          <a:p>
            <a:r>
              <a:rPr lang="en-US" sz="2000" dirty="0"/>
              <a:t>Access “Configuration &gt; Resources &gt; Search Configuration &gt; Customize Indexes Labels”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111CFD-8A73-2F3B-E672-FE7BB162A62F}"/>
              </a:ext>
            </a:extLst>
          </p:cNvPr>
          <p:cNvSpPr/>
          <p:nvPr/>
        </p:nvSpPr>
        <p:spPr>
          <a:xfrm>
            <a:off x="7833360" y="2854960"/>
            <a:ext cx="802640" cy="49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4D7D8C-F78C-463F-5040-9AB2B26A1E3E}"/>
              </a:ext>
            </a:extLst>
          </p:cNvPr>
          <p:cNvSpPr/>
          <p:nvPr/>
        </p:nvSpPr>
        <p:spPr>
          <a:xfrm>
            <a:off x="8901912" y="1406021"/>
            <a:ext cx="1645920" cy="2602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00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77BEB-C24D-A560-A4E1-886AB9C9C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CDC988-8AD4-CFC4-DD6C-AC28EE87F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0526"/>
            <a:ext cx="12192000" cy="1279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120AC-A3DA-9200-0E4A-3F317577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8868"/>
            <a:ext cx="12192000" cy="1253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AA932B8-D3D0-5789-3533-901FEAD6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136D79-A033-D2F4-F802-4FF2A637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98C1CAD-C64C-DF6D-4032-F22B605284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We will change these …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085B69-2D1C-92B0-E678-C8AFE6A6A3E4}"/>
              </a:ext>
            </a:extLst>
          </p:cNvPr>
          <p:cNvSpPr/>
          <p:nvPr/>
        </p:nvSpPr>
        <p:spPr>
          <a:xfrm>
            <a:off x="3302000" y="2895874"/>
            <a:ext cx="48768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CBAB20-9ABD-68D8-67F6-D65402E0E3F3}"/>
              </a:ext>
            </a:extLst>
          </p:cNvPr>
          <p:cNvSpPr/>
          <p:nvPr/>
        </p:nvSpPr>
        <p:spPr>
          <a:xfrm>
            <a:off x="3302000" y="4462365"/>
            <a:ext cx="48768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64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69B35-0B0F-4D74-DADE-32535C3F2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01A9BE-6E76-1E24-4F9A-99BD193F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932"/>
            <a:ext cx="12192000" cy="1275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BAEEE-91FD-1DD7-6D97-E93377B7D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7155"/>
            <a:ext cx="12192000" cy="1287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D00DCA6-8BF4-F20B-52A8-15056EF30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D924085-1D31-3122-8CAB-692CC99B8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1AFE932-7B4B-7865-900F-12FA73A6B3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To these …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AFA71B-CCE1-9763-55A5-89FF21EBCCE5}"/>
              </a:ext>
            </a:extLst>
          </p:cNvPr>
          <p:cNvSpPr/>
          <p:nvPr/>
        </p:nvSpPr>
        <p:spPr>
          <a:xfrm>
            <a:off x="3302000" y="4462365"/>
            <a:ext cx="2560320" cy="351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1259EE-85D9-6FCA-AC34-026EB48864DC}"/>
              </a:ext>
            </a:extLst>
          </p:cNvPr>
          <p:cNvSpPr/>
          <p:nvPr/>
        </p:nvSpPr>
        <p:spPr>
          <a:xfrm>
            <a:off x="3302000" y="2857085"/>
            <a:ext cx="2560320" cy="351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1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AFE3E-B4D9-03E7-713E-1594762D3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F5BB30-876C-35C4-321B-7354D920A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4215095"/>
            <a:ext cx="9235440" cy="1875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E09732-909A-DF2F-B2F0-1844A4BDD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743034"/>
            <a:ext cx="9235440" cy="1832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026D071-EF06-0F5F-2A48-95E822E0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BAB307-0B32-6250-74B2-FA51276CB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51AF814-8199-BEF8-EB72-22B2024EE8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Now we have the new text when  searching via the new index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5F5144-4F03-F4F5-71AF-178D8EFC6ACB}"/>
              </a:ext>
            </a:extLst>
          </p:cNvPr>
          <p:cNvSpPr/>
          <p:nvPr/>
        </p:nvSpPr>
        <p:spPr>
          <a:xfrm>
            <a:off x="1711960" y="2393317"/>
            <a:ext cx="2672080" cy="385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2DF13D-AE3C-4E89-839C-5288E849BA20}"/>
              </a:ext>
            </a:extLst>
          </p:cNvPr>
          <p:cNvSpPr/>
          <p:nvPr/>
        </p:nvSpPr>
        <p:spPr>
          <a:xfrm>
            <a:off x="1711960" y="4866640"/>
            <a:ext cx="2672080" cy="49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64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DAF3F-2C7E-9C20-49FB-BC72D488B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BA4B8E-0133-AEA5-171C-7BBFEF6D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70" y="3313395"/>
            <a:ext cx="9602540" cy="495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875C-612F-C629-824C-96D33A655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70" y="2368499"/>
            <a:ext cx="9573961" cy="47631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D14F354-0946-21CF-8868-2F72747A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FDB4DDF-46C3-3DCF-C7F8-C84D43262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E7781A-7B63-3273-FCF3-F707784F65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68569"/>
          </a:xfrm>
        </p:spPr>
        <p:txBody>
          <a:bodyPr/>
          <a:lstStyle/>
          <a:p>
            <a:r>
              <a:rPr lang="en-US" sz="2000" dirty="0"/>
              <a:t>Here are the new indexes in the Simple Search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6DBFE7-D41A-F59A-44EC-5AB438F2B946}"/>
              </a:ext>
            </a:extLst>
          </p:cNvPr>
          <p:cNvSpPr/>
          <p:nvPr/>
        </p:nvSpPr>
        <p:spPr>
          <a:xfrm>
            <a:off x="2443480" y="2459612"/>
            <a:ext cx="2473960" cy="385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D07D6E-D10A-0672-C5DB-E613446122A4}"/>
              </a:ext>
            </a:extLst>
          </p:cNvPr>
          <p:cNvSpPr/>
          <p:nvPr/>
        </p:nvSpPr>
        <p:spPr>
          <a:xfrm>
            <a:off x="2504440" y="3388360"/>
            <a:ext cx="3845560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74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BD6D1-0DC3-9827-70C6-3298CF45E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E6CD69F-5EC0-C0EF-84A9-387BBE66C4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1934977"/>
            <a:ext cx="12192000" cy="1567891"/>
          </a:xfrm>
        </p:spPr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0B2A589-4912-B6CD-55BB-FED49C67A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27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59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5721-3E9D-24AF-2189-CE440E50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9C0E5E-0D43-90BA-C614-F02E60F3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3" y="3042412"/>
            <a:ext cx="11126753" cy="2734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B16B15C-A211-1883-2C2E-25C3EE99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000D92-1F37-CFDB-6B3B-3A8D0FCE9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6232A1F-BEE4-99D5-16F0-C8FBFD6F5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Let’s begin with a search of all records which have a 310 field.</a:t>
            </a:r>
          </a:p>
          <a:p>
            <a:r>
              <a:rPr lang="en-US" dirty="0"/>
              <a:t>This particular institution has bibliographic records in multiple formats, and we want now only records in format MARC21.  Hence the additional search by “Record Format” in this particular case.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053C98-B056-72F3-F500-8D30A70E1639}"/>
              </a:ext>
            </a:extLst>
          </p:cNvPr>
          <p:cNvSpPr/>
          <p:nvPr/>
        </p:nvSpPr>
        <p:spPr>
          <a:xfrm>
            <a:off x="1097280" y="3830320"/>
            <a:ext cx="2418080" cy="436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F7C42-57D9-EFE1-5BD0-E90918DFE7E6}"/>
              </a:ext>
            </a:extLst>
          </p:cNvPr>
          <p:cNvSpPr/>
          <p:nvPr/>
        </p:nvSpPr>
        <p:spPr>
          <a:xfrm>
            <a:off x="4561840" y="3840480"/>
            <a:ext cx="1127760" cy="436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3BA091-4BFB-85F8-9CEA-5DB8D47ED80C}"/>
              </a:ext>
            </a:extLst>
          </p:cNvPr>
          <p:cNvSpPr txBox="1"/>
          <p:nvPr/>
        </p:nvSpPr>
        <p:spPr>
          <a:xfrm>
            <a:off x="6096000" y="2611120"/>
            <a:ext cx="1930400" cy="8178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“Is Not Empty” means that the field must exist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9066F0-7E47-A9DA-94FB-78B983B9E36B}"/>
              </a:ext>
            </a:extLst>
          </p:cNvPr>
          <p:cNvCxnSpPr/>
          <p:nvPr/>
        </p:nvCxnSpPr>
        <p:spPr>
          <a:xfrm flipH="1">
            <a:off x="5689600" y="3429000"/>
            <a:ext cx="406400" cy="330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25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4340-472F-4E16-105C-7AAC6EA41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5EFC8E-AE72-DD2D-EF42-43178169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37" y="2448560"/>
            <a:ext cx="11531600" cy="4071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A9B0FF7-C569-6F75-F9E2-62E29EB0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2D35BE-B019-BCEA-3F56-2FAD0E7FB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F4D1C6-8897-E0B2-266A-15F8195866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We will randomly check one of the results and see if there really is a 310 field.</a:t>
            </a:r>
          </a:p>
          <a:p>
            <a:r>
              <a:rPr lang="en-US" dirty="0"/>
              <a:t>We will check title “</a:t>
            </a:r>
            <a:r>
              <a:rPr lang="ja-JP" altLang="en-US" dirty="0"/>
              <a:t>圖書資訊學刊 </a:t>
            </a:r>
            <a:r>
              <a:rPr lang="en-US" altLang="ja-JP" dirty="0"/>
              <a:t>= </a:t>
            </a:r>
            <a:r>
              <a:rPr lang="en-US" dirty="0"/>
              <a:t>National Taiwan University journal of library and information studies / </a:t>
            </a:r>
            <a:r>
              <a:rPr lang="ja-JP" altLang="en-US" dirty="0"/>
              <a:t>國立臺灣大學圖書資訊學系編</a:t>
            </a:r>
            <a:r>
              <a:rPr lang="en-US" altLang="ja-JP" dirty="0"/>
              <a:t>”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C91996-82ED-889E-2B1C-DC1470D6913F}"/>
              </a:ext>
            </a:extLst>
          </p:cNvPr>
          <p:cNvSpPr/>
          <p:nvPr/>
        </p:nvSpPr>
        <p:spPr>
          <a:xfrm>
            <a:off x="2529840" y="3468234"/>
            <a:ext cx="5842000" cy="297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E36B5-A9AC-D410-8C64-B84F59DB9197}"/>
              </a:ext>
            </a:extLst>
          </p:cNvPr>
          <p:cNvSpPr/>
          <p:nvPr/>
        </p:nvSpPr>
        <p:spPr>
          <a:xfrm>
            <a:off x="4246880" y="2542824"/>
            <a:ext cx="5029200" cy="297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C7989-F812-F86C-2C34-6E5AEEC1D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F2B7710-AFA9-CE2A-10A1-B7F182A881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F3D1D57-1162-150E-4192-F42BFCADC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67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7FE06-A1E3-409B-131C-69B3BBD9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328BA-8028-4EBC-C7D6-40BA5BF43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8181"/>
            <a:ext cx="12192000" cy="42624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08242EB-28B8-4EB1-35E0-60C580CB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B5D129-ABA7-D6E7-A448-07A0C2F4F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650569-1CB1-3580-A6C1-38A217D724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As expected, title “</a:t>
            </a:r>
            <a:r>
              <a:rPr lang="ja-JP" altLang="en-US" dirty="0"/>
              <a:t>圖書資訊學刊 </a:t>
            </a:r>
            <a:r>
              <a:rPr lang="en-US" altLang="ja-JP" dirty="0"/>
              <a:t>= </a:t>
            </a:r>
            <a:r>
              <a:rPr lang="en-US" dirty="0"/>
              <a:t>National Taiwan University journal of library and information studies / </a:t>
            </a:r>
            <a:r>
              <a:rPr lang="ja-JP" altLang="en-US" dirty="0"/>
              <a:t>國立臺灣大學圖書資訊學系編</a:t>
            </a:r>
            <a:r>
              <a:rPr lang="en-US" altLang="ja-JP" dirty="0"/>
              <a:t>”</a:t>
            </a:r>
            <a:r>
              <a:rPr lang="en-US" dirty="0"/>
              <a:t> </a:t>
            </a:r>
            <a:r>
              <a:rPr lang="en-US" b="1" dirty="0"/>
              <a:t>does</a:t>
            </a:r>
            <a:r>
              <a:rPr lang="en-US" dirty="0"/>
              <a:t> have a 310 field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761A2-39D2-4F5B-9C06-F866C16C2400}"/>
              </a:ext>
            </a:extLst>
          </p:cNvPr>
          <p:cNvSpPr/>
          <p:nvPr/>
        </p:nvSpPr>
        <p:spPr>
          <a:xfrm>
            <a:off x="3942080" y="3280233"/>
            <a:ext cx="6431280" cy="296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F48DC6-9161-6F89-1B87-3CFBEF9658C0}"/>
              </a:ext>
            </a:extLst>
          </p:cNvPr>
          <p:cNvSpPr/>
          <p:nvPr/>
        </p:nvSpPr>
        <p:spPr>
          <a:xfrm>
            <a:off x="3942080" y="4600460"/>
            <a:ext cx="1717040" cy="296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191ACED9-8290-8DD7-06E3-01C86E35F635}"/>
              </a:ext>
            </a:extLst>
          </p:cNvPr>
          <p:cNvSpPr/>
          <p:nvPr/>
        </p:nvSpPr>
        <p:spPr>
          <a:xfrm>
            <a:off x="5791200" y="4539500"/>
            <a:ext cx="802640" cy="367780"/>
          </a:xfrm>
          <a:prstGeom prst="leftArrow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52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D9C09-3598-2F15-37ED-F63BA0472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BCAE7C-D7FF-C4B2-31EB-664738E7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42" y="3435667"/>
            <a:ext cx="11182350" cy="2790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840228C-671B-745B-EAB1-5B781843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8863FD-0FB6-48A1-A7CE-80C183768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66D6D4-7748-5E13-4E2D-1C9D01A2C5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2020267"/>
          </a:xfrm>
        </p:spPr>
        <p:txBody>
          <a:bodyPr/>
          <a:lstStyle/>
          <a:p>
            <a:r>
              <a:rPr lang="en-US" dirty="0"/>
              <a:t>We will now search for all records which have a 310 subfield b which begins with “1961”.</a:t>
            </a:r>
          </a:p>
          <a:p>
            <a:r>
              <a:rPr lang="en-US" dirty="0"/>
              <a:t>This institution does have subfield delimiters which exist as part of the customized bibliographic index (as explained in the introduction)</a:t>
            </a:r>
          </a:p>
          <a:p>
            <a:r>
              <a:rPr lang="en-US" dirty="0"/>
              <a:t>Because we are stating that there needs to be a “Contains Phrase” with “$$b 1961” we are essentially stating that the subfield b needs to begin with “1961”.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F27F2B-99F1-9720-62C8-3AFC91886AB1}"/>
              </a:ext>
            </a:extLst>
          </p:cNvPr>
          <p:cNvSpPr/>
          <p:nvPr/>
        </p:nvSpPr>
        <p:spPr>
          <a:xfrm>
            <a:off x="1066800" y="4274908"/>
            <a:ext cx="5831840" cy="367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D84357-A902-EE5D-2D8D-D99EC47A1AAA}"/>
              </a:ext>
            </a:extLst>
          </p:cNvPr>
          <p:cNvCxnSpPr/>
          <p:nvPr/>
        </p:nvCxnSpPr>
        <p:spPr>
          <a:xfrm flipH="1">
            <a:off x="6350000" y="3799840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B1FC2B-8A67-A035-E744-EF87A9F9FDC3}"/>
              </a:ext>
            </a:extLst>
          </p:cNvPr>
          <p:cNvSpPr txBox="1"/>
          <p:nvPr/>
        </p:nvSpPr>
        <p:spPr>
          <a:xfrm>
            <a:off x="5862320" y="3342639"/>
            <a:ext cx="2306320" cy="46332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are using the subfield delimiter in the 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93E05A-11EA-BCEC-37D4-48E6FA7FEE8D}"/>
              </a:ext>
            </a:extLst>
          </p:cNvPr>
          <p:cNvSpPr/>
          <p:nvPr/>
        </p:nvSpPr>
        <p:spPr>
          <a:xfrm>
            <a:off x="4460240" y="4318000"/>
            <a:ext cx="1168400" cy="243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15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EA099-E450-2861-C70C-E0F6921BC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1E0C51-55E8-A6F3-8459-8A3382F4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34" y="1633831"/>
            <a:ext cx="10596880" cy="4717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6464565-B1F1-1676-DED5-D3D8CD357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1B975-38DE-45FD-EB4F-DD64E0C71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EA8B46-22F2-E774-B1BE-6D0449B5E7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All of these results should have a 310 subfield b which begins with “1961”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48BC7-6327-94EA-8D3E-3771B5D4B88C}"/>
              </a:ext>
            </a:extLst>
          </p:cNvPr>
          <p:cNvSpPr/>
          <p:nvPr/>
        </p:nvSpPr>
        <p:spPr>
          <a:xfrm>
            <a:off x="2990554" y="1641539"/>
            <a:ext cx="5831840" cy="367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3784E-928E-4F39-8563-24858B28F836}"/>
              </a:ext>
            </a:extLst>
          </p:cNvPr>
          <p:cNvSpPr txBox="1"/>
          <p:nvPr/>
        </p:nvSpPr>
        <p:spPr>
          <a:xfrm>
            <a:off x="4886960" y="3362136"/>
            <a:ext cx="3474720" cy="1317208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randomly check these three records: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/>
              <a:t>Rapport pour les </a:t>
            </a:r>
            <a:r>
              <a:rPr lang="en-US" sz="1400" dirty="0" err="1"/>
              <a:t>années</a:t>
            </a:r>
            <a:r>
              <a:rPr lang="en-US" sz="1400" dirty="0"/>
              <a:t> ...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/>
              <a:t>Zeszyty</a:t>
            </a:r>
            <a:r>
              <a:rPr lang="en-US" sz="1400" dirty="0"/>
              <a:t> </a:t>
            </a:r>
            <a:r>
              <a:rPr lang="en-US" sz="1400" dirty="0" err="1"/>
              <a:t>prasoznawcze</a:t>
            </a:r>
            <a:r>
              <a:rPr lang="en-US" sz="14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The journal of biophysical and biochemical cytology.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4216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1B55B-2234-F011-DA6D-1B03AB8F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265D9A-C24D-C010-B6CE-8ACB5204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8" y="2373059"/>
            <a:ext cx="4848902" cy="2467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2830F9F-106B-A1A4-F5A5-3EBC9AF1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FF3E49-40D6-E934-C1B7-67ADE842B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09DA5A-A07D-EBE3-E514-1D02A7C919D6}"/>
              </a:ext>
            </a:extLst>
          </p:cNvPr>
          <p:cNvSpPr/>
          <p:nvPr/>
        </p:nvSpPr>
        <p:spPr>
          <a:xfrm>
            <a:off x="1283674" y="2373058"/>
            <a:ext cx="2150406" cy="420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A5D555-A1E9-4BE2-66A4-B7D2F288E8AF}"/>
              </a:ext>
            </a:extLst>
          </p:cNvPr>
          <p:cNvSpPr/>
          <p:nvPr/>
        </p:nvSpPr>
        <p:spPr>
          <a:xfrm>
            <a:off x="1283674" y="4417409"/>
            <a:ext cx="1611926" cy="420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CABB4C-5BCC-ADEE-7B8F-FA8C0705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917" y="2373058"/>
            <a:ext cx="6154009" cy="2000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A0F093-F843-5419-AA3B-07F73A1D9D04}"/>
              </a:ext>
            </a:extLst>
          </p:cNvPr>
          <p:cNvSpPr/>
          <p:nvPr/>
        </p:nvSpPr>
        <p:spPr>
          <a:xfrm>
            <a:off x="6607515" y="2373058"/>
            <a:ext cx="2150406" cy="420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BA5DDE-A84E-3E41-57CF-EB4071071040}"/>
              </a:ext>
            </a:extLst>
          </p:cNvPr>
          <p:cNvSpPr/>
          <p:nvPr/>
        </p:nvSpPr>
        <p:spPr>
          <a:xfrm>
            <a:off x="6607514" y="3952645"/>
            <a:ext cx="2302805" cy="420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ABC28E-949F-113E-5731-0D596F208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38" y="5221653"/>
            <a:ext cx="6020640" cy="1247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5C7379C-EB54-C2EB-80C5-9D9DB04D757D}"/>
              </a:ext>
            </a:extLst>
          </p:cNvPr>
          <p:cNvSpPr/>
          <p:nvPr/>
        </p:nvSpPr>
        <p:spPr>
          <a:xfrm>
            <a:off x="3732234" y="5231812"/>
            <a:ext cx="3532165" cy="456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91033E-F6F4-BA93-4C1B-62F486122FB2}"/>
              </a:ext>
            </a:extLst>
          </p:cNvPr>
          <p:cNvSpPr/>
          <p:nvPr/>
        </p:nvSpPr>
        <p:spPr>
          <a:xfrm>
            <a:off x="3691595" y="6032134"/>
            <a:ext cx="2404406" cy="456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6B473E05-E229-D4C6-CF83-2641B7A6F0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As expected, all results do have a 310 subfield b which begins with 1961</a:t>
            </a:r>
          </a:p>
          <a:p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6B7D40-3F5B-D99B-D5D9-4935362E5B72}"/>
              </a:ext>
            </a:extLst>
          </p:cNvPr>
          <p:cNvCxnSpPr/>
          <p:nvPr/>
        </p:nvCxnSpPr>
        <p:spPr>
          <a:xfrm flipH="1">
            <a:off x="2540000" y="3959420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5DC0A3-6FDD-A181-7725-E6B9E8230453}"/>
              </a:ext>
            </a:extLst>
          </p:cNvPr>
          <p:cNvCxnSpPr/>
          <p:nvPr/>
        </p:nvCxnSpPr>
        <p:spPr>
          <a:xfrm flipH="1">
            <a:off x="8580121" y="3544968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1C46C2-1AE0-A046-E29A-E9DFE90D43F9}"/>
              </a:ext>
            </a:extLst>
          </p:cNvPr>
          <p:cNvCxnSpPr/>
          <p:nvPr/>
        </p:nvCxnSpPr>
        <p:spPr>
          <a:xfrm flipH="1">
            <a:off x="5740400" y="5640984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428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744E8-A4F8-6236-D720-641528449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63A322E-F024-3E92-BEBA-493EA325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61FB88-E06E-BB60-C0E8-478013DBA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987E49D0-1E94-C961-99EE-AD68D4A90B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This search which we just did could replace an indication rule which states “retrieve all records which have a 310 subfield b which begins with “1961”.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01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33AE3-6C58-655F-4391-94D5E82BF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B1181-D550-364F-673A-8A0C4CDF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3" y="3476419"/>
            <a:ext cx="11126753" cy="2953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218863D-EAE6-FFDD-EA4E-89A66C285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6D4540-A9EB-DC20-4B73-A8F385D2B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55E67F8-AF53-010A-DE1E-AD1E887A56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2020267"/>
          </a:xfrm>
        </p:spPr>
        <p:txBody>
          <a:bodyPr/>
          <a:lstStyle/>
          <a:p>
            <a:r>
              <a:rPr lang="en-US" dirty="0"/>
              <a:t>We will now search for all records which have a 310 subfield b which contains text “1961” </a:t>
            </a:r>
            <a:r>
              <a:rPr lang="en-US" b="1" dirty="0"/>
              <a:t>anywhere</a:t>
            </a:r>
            <a:r>
              <a:rPr lang="en-US" dirty="0"/>
              <a:t> in the subfield.</a:t>
            </a:r>
          </a:p>
          <a:p>
            <a:r>
              <a:rPr lang="en-US" dirty="0"/>
              <a:t>This institution does have subfield delimiters will exist as part of the customized bibliographic index (as explained in the introduction)</a:t>
            </a:r>
          </a:p>
          <a:p>
            <a:r>
              <a:rPr lang="en-US" dirty="0"/>
              <a:t>Because we are stating “Contains Keywords” and not “Contains Phrase” with “$$b 1961” we are essentially stating that the “1961” can be </a:t>
            </a:r>
            <a:r>
              <a:rPr lang="en-US" b="1" dirty="0"/>
              <a:t>anywhere</a:t>
            </a:r>
            <a:r>
              <a:rPr lang="en-US" dirty="0"/>
              <a:t> in the subfield. 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ED1D21-1E46-E08F-5E7A-24E174B6F700}"/>
              </a:ext>
            </a:extLst>
          </p:cNvPr>
          <p:cNvSpPr/>
          <p:nvPr/>
        </p:nvSpPr>
        <p:spPr>
          <a:xfrm>
            <a:off x="1066800" y="4274908"/>
            <a:ext cx="5831840" cy="5612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C1D7D3-CDE1-894D-A697-FD3127813576}"/>
              </a:ext>
            </a:extLst>
          </p:cNvPr>
          <p:cNvCxnSpPr/>
          <p:nvPr/>
        </p:nvCxnSpPr>
        <p:spPr>
          <a:xfrm flipH="1">
            <a:off x="6350000" y="3799840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FD68CC-4857-7EAE-3931-569F78DFB5FE}"/>
              </a:ext>
            </a:extLst>
          </p:cNvPr>
          <p:cNvSpPr txBox="1"/>
          <p:nvPr/>
        </p:nvSpPr>
        <p:spPr>
          <a:xfrm>
            <a:off x="5862320" y="3342639"/>
            <a:ext cx="2306320" cy="46332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are using the subfield delimiter in the 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B3381-0781-02C0-213A-96B289527D46}"/>
              </a:ext>
            </a:extLst>
          </p:cNvPr>
          <p:cNvSpPr/>
          <p:nvPr/>
        </p:nvSpPr>
        <p:spPr>
          <a:xfrm>
            <a:off x="4439920" y="4358640"/>
            <a:ext cx="833120" cy="386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48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7AB6B-7947-D121-A562-E22210D55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43385-A0AE-00F0-B48B-BEDBF985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0" y="1550620"/>
            <a:ext cx="10596880" cy="4326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C771B54-4A07-BFBF-D481-C5ED6322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8DA509-1DAC-4322-C65D-1237BD233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5E2B46-68E9-501F-1A5D-7BE2C8664D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All of these results should have a 310 with text “1961” </a:t>
            </a:r>
            <a:r>
              <a:rPr lang="en-US" b="1" dirty="0"/>
              <a:t>anywhere </a:t>
            </a:r>
            <a:r>
              <a:rPr lang="en-US" dirty="0"/>
              <a:t>in subfield b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06E8C1-6B2B-B393-29BB-46390D042BB2}"/>
              </a:ext>
            </a:extLst>
          </p:cNvPr>
          <p:cNvSpPr/>
          <p:nvPr/>
        </p:nvSpPr>
        <p:spPr>
          <a:xfrm>
            <a:off x="3114689" y="1550620"/>
            <a:ext cx="5831840" cy="367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FCF127-52CC-E1E5-0FBC-DE1415606C70}"/>
              </a:ext>
            </a:extLst>
          </p:cNvPr>
          <p:cNvSpPr txBox="1"/>
          <p:nvPr/>
        </p:nvSpPr>
        <p:spPr>
          <a:xfrm>
            <a:off x="4744720" y="4601656"/>
            <a:ext cx="3088640" cy="63074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Let’s check for example “The Advent review and Sabbath herald</a:t>
            </a:r>
          </a:p>
          <a:p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4F946-93C4-D98A-B1DA-2229C236F2CF}"/>
              </a:ext>
            </a:extLst>
          </p:cNvPr>
          <p:cNvSpPr/>
          <p:nvPr/>
        </p:nvSpPr>
        <p:spPr>
          <a:xfrm>
            <a:off x="1676400" y="4429760"/>
            <a:ext cx="205232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48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C6C14-881C-AEDF-01A1-E8654F202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54297-48E4-02FD-3CE4-7F492057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258" y="2335181"/>
            <a:ext cx="6325483" cy="3248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E4DB822-DF7A-7450-1F3A-F5EC5F0A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E98701-557B-041B-D82C-37C8C3B69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4B46B3-4492-BB3D-53FE-AB540526580A}"/>
              </a:ext>
            </a:extLst>
          </p:cNvPr>
          <p:cNvSpPr/>
          <p:nvPr/>
        </p:nvSpPr>
        <p:spPr>
          <a:xfrm>
            <a:off x="3921760" y="2690847"/>
            <a:ext cx="2824480" cy="420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92BB8E-D0C4-03FD-6020-518A6C7BBDB1}"/>
              </a:ext>
            </a:extLst>
          </p:cNvPr>
          <p:cNvSpPr/>
          <p:nvPr/>
        </p:nvSpPr>
        <p:spPr>
          <a:xfrm>
            <a:off x="4775200" y="3919479"/>
            <a:ext cx="1899920" cy="420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D7970EB1-8F65-FB3E-BD4A-D2E88C9577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As expected, the 310 subfield b does contain text “1961” and it does not need to be at the beginning of the subfield b.  It can be anywhere in the subfield b.</a:t>
            </a:r>
          </a:p>
          <a:p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D2EC47-8736-5567-B81B-62E20DA7E552}"/>
              </a:ext>
            </a:extLst>
          </p:cNvPr>
          <p:cNvCxnSpPr/>
          <p:nvPr/>
        </p:nvCxnSpPr>
        <p:spPr>
          <a:xfrm flipH="1">
            <a:off x="6421120" y="3478976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248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3A027-CE5D-ADD1-BBAD-0CF65F47A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552518A-5028-F9C5-D6E6-C943F923B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4A3296-986D-B1FF-9A48-4CE8DB748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061C9BBA-949B-2BE1-2928-7614C415C4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This search which we just did could replace an indication rule which states “retrieve all records which have a 310 subfield b which contains text “1961” </a:t>
            </a:r>
            <a:r>
              <a:rPr lang="en-US" b="1" dirty="0"/>
              <a:t>anywhere</a:t>
            </a:r>
            <a:r>
              <a:rPr lang="en-US" dirty="0"/>
              <a:t> in the subfield”.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67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4BCD9-36AC-1D71-D7AE-EE53EBE6B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C088FBB-5DB0-EE97-B8A0-184CE1BE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12DAE0-826B-252F-A7D4-384D4974D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234BC597-ECFB-E3A4-E715-6DD0C4F976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123618"/>
          </a:xfrm>
        </p:spPr>
        <p:txBody>
          <a:bodyPr/>
          <a:lstStyle/>
          <a:p>
            <a:r>
              <a:rPr lang="en-US" dirty="0"/>
              <a:t>Here we are stating “Retrieve all records which have text “1961” in the 310 subfield b and the “1961” is </a:t>
            </a:r>
            <a:r>
              <a:rPr lang="en-US" b="1" dirty="0"/>
              <a:t>not</a:t>
            </a:r>
            <a:r>
              <a:rPr lang="en-US" dirty="0"/>
              <a:t> at the beginning of the field.</a:t>
            </a:r>
          </a:p>
          <a:p>
            <a:r>
              <a:rPr lang="en-US" dirty="0"/>
              <a:t>It will give us all records which have text “1961” anywhere in subfield b because of the “Contains Keywords” “$$b 1961” search.</a:t>
            </a:r>
          </a:p>
          <a:p>
            <a:r>
              <a:rPr lang="en-US" dirty="0"/>
              <a:t>It will not give any records which have text “1961” at the beginning of subfield b because of the “</a:t>
            </a:r>
            <a:r>
              <a:rPr lang="en-US" b="1" dirty="0"/>
              <a:t>Not</a:t>
            </a:r>
            <a:r>
              <a:rPr lang="en-US" dirty="0"/>
              <a:t> Contains Phrase” “$$b 1961” search.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3614D-F1F6-F9E2-6A54-36908611A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20" y="3501731"/>
            <a:ext cx="9674012" cy="2987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BE723D-1063-430C-B93C-50F04344E10A}"/>
              </a:ext>
            </a:extLst>
          </p:cNvPr>
          <p:cNvSpPr/>
          <p:nvPr/>
        </p:nvSpPr>
        <p:spPr>
          <a:xfrm>
            <a:off x="1899920" y="4155440"/>
            <a:ext cx="5344160" cy="5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D407FA-D9DE-9459-F3E4-23F6E47C9B05}"/>
              </a:ext>
            </a:extLst>
          </p:cNvPr>
          <p:cNvSpPr/>
          <p:nvPr/>
        </p:nvSpPr>
        <p:spPr>
          <a:xfrm>
            <a:off x="1899920" y="5212080"/>
            <a:ext cx="5344160" cy="436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30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The “Customized Repository Search Bibliographic Indexes” feature allows institutions to create customized bibliographic search indexes for the Alma staff search.</a:t>
            </a:r>
          </a:p>
          <a:p>
            <a:r>
              <a:rPr lang="en-US" sz="2000" dirty="0"/>
              <a:t>These customized bibliographic search indexes can be based on </a:t>
            </a:r>
            <a:r>
              <a:rPr lang="en-US" sz="2000" b="1" dirty="0"/>
              <a:t>any</a:t>
            </a:r>
            <a:r>
              <a:rPr lang="en-US" sz="2000" dirty="0"/>
              <a:t> MARC index (see note below regarding field 001-009 and 9XX fields).</a:t>
            </a:r>
          </a:p>
          <a:p>
            <a:r>
              <a:rPr lang="en-US" sz="2000" dirty="0"/>
              <a:t>For example, the institution can create a customized search index on the MARC 770 field. </a:t>
            </a:r>
          </a:p>
          <a:p>
            <a:r>
              <a:rPr lang="en-US" sz="2000" dirty="0"/>
              <a:t>This </a:t>
            </a:r>
          </a:p>
          <a:p>
            <a:pPr marL="637200" lvl="1" indent="-457200">
              <a:buFont typeface="+mj-lt"/>
              <a:buAutoNum type="alphaUcPeriod"/>
            </a:pPr>
            <a:r>
              <a:rPr lang="en-US" sz="2000" dirty="0"/>
              <a:t>Improves the ability of the Alma staff user to retrieve more specific sets of records</a:t>
            </a:r>
          </a:p>
          <a:p>
            <a:pPr marL="637200" lvl="1" indent="-457200">
              <a:buFont typeface="+mj-lt"/>
              <a:buAutoNum type="alphaUcPeriod"/>
            </a:pPr>
            <a:r>
              <a:rPr lang="en-US" sz="2000" dirty="0"/>
              <a:t>In most cases will eliminate the need to use indication rules to further filter logical sets.</a:t>
            </a:r>
          </a:p>
          <a:p>
            <a:pPr marL="637200" lvl="1" indent="-457200">
              <a:buFont typeface="+mj-lt"/>
              <a:buAutoNum type="alphaUcPeriod"/>
            </a:pPr>
            <a:endParaRPr lang="en-US" sz="2000" dirty="0"/>
          </a:p>
          <a:p>
            <a:r>
              <a:rPr lang="en-US" sz="2000" dirty="0"/>
              <a:t>Note: please note that fields 001–009 and all 9XX fields are already customizable and are not included in the new feature.  See for example </a:t>
            </a:r>
            <a:r>
              <a:rPr lang="en-US" sz="2000" dirty="0">
                <a:hlinkClick r:id="rId2"/>
              </a:rPr>
              <a:t>How to define local fields for search and display in Alma and Primo.pptx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D8459-CE92-74C4-03B5-C065355FC0E1}"/>
              </a:ext>
            </a:extLst>
          </p:cNvPr>
          <p:cNvSpPr txBox="1"/>
          <p:nvPr/>
        </p:nvSpPr>
        <p:spPr>
          <a:xfrm>
            <a:off x="1371600" y="6348353"/>
            <a:ext cx="3535680" cy="291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800" dirty="0"/>
              <a:t>FF: MD_CUSTOMIZE_MARC_INDEXES = true</a:t>
            </a:r>
          </a:p>
          <a:p>
            <a:r>
              <a:rPr lang="en-US" sz="800" dirty="0"/>
              <a:t>CP: </a:t>
            </a:r>
            <a:r>
              <a:rPr lang="en-US" sz="800" dirty="0" err="1"/>
              <a:t>all_field_index</a:t>
            </a:r>
            <a:r>
              <a:rPr lang="en-US" sz="800" dirty="0"/>
              <a:t> = true</a:t>
            </a:r>
          </a:p>
        </p:txBody>
      </p:sp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A53F4-59C5-B5EB-7C60-8D7235F48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1BE360-E17E-B755-2F71-FADE29C0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BCA81C-4846-E2B7-DC1D-8EEAFFA37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56F4E7E0-FCDF-C581-4C50-CEA9C25442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717768"/>
          </a:xfrm>
        </p:spPr>
        <p:txBody>
          <a:bodyPr/>
          <a:lstStyle/>
          <a:p>
            <a:r>
              <a:rPr lang="en-US" dirty="0"/>
              <a:t>These records should all have text “1961” somewhere in subfield b of the 310 field but not at the beginning of the subfield.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EE54C-2A9A-D89C-B1D9-D045D235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66" y="2092664"/>
            <a:ext cx="11054080" cy="4363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CC2D9-9426-B645-CFF4-581D6597C4D5}"/>
              </a:ext>
            </a:extLst>
          </p:cNvPr>
          <p:cNvSpPr txBox="1"/>
          <p:nvPr/>
        </p:nvSpPr>
        <p:spPr>
          <a:xfrm>
            <a:off x="4744720" y="4601656"/>
            <a:ext cx="2367280" cy="63074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Let’s check for example “Crockery &amp; glass journal”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7396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07780-1B62-A27F-D944-3A9C0C3E3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E40F687-AFA5-926B-CA54-E6811AEE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E5CD65-02A9-E845-FBAF-92FF59CA0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27E87E60-93D3-49C8-3372-760B4738D9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717768"/>
          </a:xfrm>
        </p:spPr>
        <p:txBody>
          <a:bodyPr/>
          <a:lstStyle/>
          <a:p>
            <a:r>
              <a:rPr lang="en-US" dirty="0"/>
              <a:t>The records does correctly have text “1961” somewhere in subfield b of the 310 field but not at the beginning of the subfield.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4AF94-AF6C-D35B-5931-2C98CBCC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049" y="2262024"/>
            <a:ext cx="4667901" cy="2333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366567-47E3-2FEF-5685-5A3A5FB86EE6}"/>
              </a:ext>
            </a:extLst>
          </p:cNvPr>
          <p:cNvSpPr/>
          <p:nvPr/>
        </p:nvSpPr>
        <p:spPr>
          <a:xfrm>
            <a:off x="5588000" y="3068320"/>
            <a:ext cx="1290320" cy="360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76BD2E-DC9F-BFFB-2F62-8A787A640A45}"/>
              </a:ext>
            </a:extLst>
          </p:cNvPr>
          <p:cNvCxnSpPr/>
          <p:nvPr/>
        </p:nvCxnSpPr>
        <p:spPr>
          <a:xfrm flipH="1">
            <a:off x="6624320" y="2570480"/>
            <a:ext cx="254000" cy="5689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AA37AF8-FBEF-B771-E609-B2EB2E7519AC}"/>
              </a:ext>
            </a:extLst>
          </p:cNvPr>
          <p:cNvSpPr/>
          <p:nvPr/>
        </p:nvSpPr>
        <p:spPr>
          <a:xfrm>
            <a:off x="4693920" y="2262024"/>
            <a:ext cx="1930400" cy="3933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83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8FD52-C462-0E65-1788-87D2497AF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54C9FCB-20AE-581B-2433-7520E10CC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first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C7A80E-E4BD-1398-44B5-8D69D351E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CF58F0FE-0005-7569-C715-4631AD0B27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This search which we just did could replace an indication rule which states “retrieve all records which have text “1961” anywhere in 310 subfield b except for in the beginning of the subfield.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07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7C8FC-8CB9-606A-D390-0B777E7C1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545CC2-228D-A314-2E6E-F188D54BF4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1934977"/>
            <a:ext cx="12192000" cy="1567891"/>
          </a:xfrm>
        </p:spPr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2F7B2BD-8F49-45F8-9C95-9BCAD9A57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43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06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1D60C-C153-891D-8766-301279C60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03C14-79C0-F34A-682F-FA66D3288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30" y="2999544"/>
            <a:ext cx="11088647" cy="2819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14393B5-077F-CFCE-EB48-DD0EEEC53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118356-DBD6-770E-1998-C009D5AC2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6B2100-1458-F50E-E129-9A98AAFDCF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Let’s begin with a search of all records which have a 788 field.</a:t>
            </a:r>
          </a:p>
          <a:p>
            <a:r>
              <a:rPr lang="en-US" dirty="0"/>
              <a:t>This particular institution has bibliographic records in multiple formats, and we want now only records in format MARC21.  Hence the additional search by “Record Format” in this particular case.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D3573-0B37-72A0-D112-B18EB514BEB9}"/>
              </a:ext>
            </a:extLst>
          </p:cNvPr>
          <p:cNvSpPr/>
          <p:nvPr/>
        </p:nvSpPr>
        <p:spPr>
          <a:xfrm>
            <a:off x="1097280" y="3830320"/>
            <a:ext cx="3332480" cy="436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19A9D9-9E5A-3084-D817-02FF8096B49D}"/>
              </a:ext>
            </a:extLst>
          </p:cNvPr>
          <p:cNvSpPr/>
          <p:nvPr/>
        </p:nvSpPr>
        <p:spPr>
          <a:xfrm>
            <a:off x="4561840" y="3840480"/>
            <a:ext cx="1127760" cy="348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41836-B967-CC0C-177B-89B37D159E9C}"/>
              </a:ext>
            </a:extLst>
          </p:cNvPr>
          <p:cNvSpPr txBox="1"/>
          <p:nvPr/>
        </p:nvSpPr>
        <p:spPr>
          <a:xfrm>
            <a:off x="6096000" y="2611120"/>
            <a:ext cx="1930400" cy="8178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“Is Not Empty” means that the field must exist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832877-E065-D4D6-D710-C909805A4B29}"/>
              </a:ext>
            </a:extLst>
          </p:cNvPr>
          <p:cNvCxnSpPr/>
          <p:nvPr/>
        </p:nvCxnSpPr>
        <p:spPr>
          <a:xfrm flipH="1">
            <a:off x="5689600" y="3429000"/>
            <a:ext cx="406400" cy="330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718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BFB63-F81E-6A1D-FA06-139989D5B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9EAABF-B274-CF6B-A73C-0E7ADB12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92" y="2200530"/>
            <a:ext cx="11430000" cy="4255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15C48E4-EB10-A3B4-BD69-5C66D8AA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25C2F8-37C8-AC97-2E15-B00FE4B21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32BE33-C28F-72C1-C128-ACFE2610A1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We will randomly check one of the results and see if there really is a 788 field.</a:t>
            </a:r>
          </a:p>
          <a:p>
            <a:r>
              <a:rPr lang="en-US" dirty="0"/>
              <a:t>We will check title “</a:t>
            </a:r>
            <a:r>
              <a:rPr lang="fr-FR" altLang="ja-JP" dirty="0"/>
              <a:t>Sous les vents de Neptune / Fred Vargas</a:t>
            </a:r>
            <a:r>
              <a:rPr lang="en-US" altLang="ja-JP" dirty="0"/>
              <a:t>”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5EC82D-A513-C21B-ED29-1BF86424A793}"/>
              </a:ext>
            </a:extLst>
          </p:cNvPr>
          <p:cNvSpPr/>
          <p:nvPr/>
        </p:nvSpPr>
        <p:spPr>
          <a:xfrm>
            <a:off x="2983868" y="2242732"/>
            <a:ext cx="6779891" cy="327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56FA39-F340-FFA6-5B13-380F3C2360BA}"/>
              </a:ext>
            </a:extLst>
          </p:cNvPr>
          <p:cNvSpPr/>
          <p:nvPr/>
        </p:nvSpPr>
        <p:spPr>
          <a:xfrm>
            <a:off x="1239520" y="2979704"/>
            <a:ext cx="2428240" cy="327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10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E0238-E50A-D840-AF81-B2E70470E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FC43F-7E05-3EAF-B846-22A200470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94" y="2204866"/>
            <a:ext cx="8145012" cy="24482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52F4B95-0F54-A69C-073C-EFAD128A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4096D7-67FE-5BD1-0E57-3846EE6D1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9966844-0746-6575-9F72-A31F780CA6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As expected, title “</a:t>
            </a:r>
            <a:r>
              <a:rPr lang="fr-FR" altLang="ja-JP" dirty="0"/>
              <a:t>Sous les vents de Neptune / Fred Vargas</a:t>
            </a:r>
            <a:r>
              <a:rPr lang="en-US" altLang="ja-JP" dirty="0"/>
              <a:t>”</a:t>
            </a:r>
            <a:r>
              <a:rPr lang="en-US" dirty="0"/>
              <a:t> </a:t>
            </a:r>
            <a:r>
              <a:rPr lang="en-US" b="1" dirty="0"/>
              <a:t>does</a:t>
            </a:r>
            <a:r>
              <a:rPr lang="en-US" dirty="0"/>
              <a:t> have a 788 field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7B6E23-2539-9D54-A6D3-476A70D83D4E}"/>
              </a:ext>
            </a:extLst>
          </p:cNvPr>
          <p:cNvSpPr/>
          <p:nvPr/>
        </p:nvSpPr>
        <p:spPr>
          <a:xfrm>
            <a:off x="2885440" y="2712634"/>
            <a:ext cx="3200400" cy="296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865FE-1E82-1E4A-0297-240305AAA88B}"/>
              </a:ext>
            </a:extLst>
          </p:cNvPr>
          <p:cNvSpPr/>
          <p:nvPr/>
        </p:nvSpPr>
        <p:spPr>
          <a:xfrm>
            <a:off x="2885440" y="4295436"/>
            <a:ext cx="7223760" cy="296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8E13C3BD-C2D2-0D42-EDB9-8DBA27E1B4C0}"/>
              </a:ext>
            </a:extLst>
          </p:cNvPr>
          <p:cNvSpPr/>
          <p:nvPr/>
        </p:nvSpPr>
        <p:spPr>
          <a:xfrm>
            <a:off x="10302240" y="4259589"/>
            <a:ext cx="802640" cy="367780"/>
          </a:xfrm>
          <a:prstGeom prst="leftArrow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00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E660F-EC5C-5723-E5BC-6E3D181DE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298980-864A-0387-0C8C-FE1BE954B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7" y="3426580"/>
            <a:ext cx="11145805" cy="2829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24AE36F-F7DA-4675-4357-806F64D35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2487EA-9B18-B37A-D6E1-05AA68612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4CB551-CB1F-7474-3683-71CAE1FBFD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08629" cy="2020267"/>
          </a:xfrm>
        </p:spPr>
        <p:txBody>
          <a:bodyPr/>
          <a:lstStyle/>
          <a:p>
            <a:r>
              <a:rPr lang="en-US" dirty="0"/>
              <a:t>We will now search for all records which have a 788 subfield </a:t>
            </a:r>
            <a:r>
              <a:rPr lang="en-US" dirty="0" err="1"/>
              <a:t>i</a:t>
            </a:r>
            <a:r>
              <a:rPr lang="en-US" dirty="0"/>
              <a:t> which begins with “French equivalent”.</a:t>
            </a:r>
          </a:p>
          <a:p>
            <a:r>
              <a:rPr lang="en-US" dirty="0"/>
              <a:t>This institution does have subfield delimiters which exist as part of the customized bibliographic index (as explained in the introduction)</a:t>
            </a:r>
          </a:p>
          <a:p>
            <a:r>
              <a:rPr lang="en-US" dirty="0"/>
              <a:t>Because we are stating that there needs to be a “Contains Phrase” with “$$</a:t>
            </a:r>
            <a:r>
              <a:rPr lang="en-US" dirty="0" err="1"/>
              <a:t>i</a:t>
            </a:r>
            <a:r>
              <a:rPr lang="en-US" dirty="0"/>
              <a:t> French equivalent” we are essentially stating that the subfield </a:t>
            </a:r>
            <a:r>
              <a:rPr lang="en-US" dirty="0" err="1"/>
              <a:t>i</a:t>
            </a:r>
            <a:r>
              <a:rPr lang="en-US" dirty="0"/>
              <a:t> needs to begin with “French equivalent”.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A0F60-9073-6A37-9F78-05DDE00F9310}"/>
              </a:ext>
            </a:extLst>
          </p:cNvPr>
          <p:cNvSpPr/>
          <p:nvPr/>
        </p:nvSpPr>
        <p:spPr>
          <a:xfrm>
            <a:off x="1066800" y="4274908"/>
            <a:ext cx="6634480" cy="456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F0B521-231E-1016-E99D-C8D2780F0E76}"/>
              </a:ext>
            </a:extLst>
          </p:cNvPr>
          <p:cNvCxnSpPr/>
          <p:nvPr/>
        </p:nvCxnSpPr>
        <p:spPr>
          <a:xfrm flipH="1">
            <a:off x="6350000" y="3799840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8C2ECD-CB8D-C0E8-2ECC-771133EF7BB2}"/>
              </a:ext>
            </a:extLst>
          </p:cNvPr>
          <p:cNvSpPr txBox="1"/>
          <p:nvPr/>
        </p:nvSpPr>
        <p:spPr>
          <a:xfrm>
            <a:off x="5862320" y="3342639"/>
            <a:ext cx="2306320" cy="46332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are using the subfield delimiter in the 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F9004D-F185-1129-2B45-57E226B9DBBB}"/>
              </a:ext>
            </a:extLst>
          </p:cNvPr>
          <p:cNvSpPr/>
          <p:nvPr/>
        </p:nvSpPr>
        <p:spPr>
          <a:xfrm>
            <a:off x="4460240" y="4318000"/>
            <a:ext cx="1168400" cy="243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10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D67A7-3C58-73BE-315E-582E86398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F0A2F-2D0D-2062-509D-AD480041E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78" y="1641539"/>
            <a:ext cx="11491644" cy="451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97F7CEA-B9CC-A10E-5492-1D93F999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FDE6B4-B44C-BF50-8171-869DD33A6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F3EC0-966C-EB07-4FF3-2AC3337107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All of these results should have a 788 subfield </a:t>
            </a:r>
            <a:r>
              <a:rPr lang="en-US" dirty="0" err="1"/>
              <a:t>i</a:t>
            </a:r>
            <a:r>
              <a:rPr lang="en-US" dirty="0"/>
              <a:t> which begins with “French equivalent”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571BA-4144-25BB-E358-C0D8D8B5028D}"/>
              </a:ext>
            </a:extLst>
          </p:cNvPr>
          <p:cNvSpPr/>
          <p:nvPr/>
        </p:nvSpPr>
        <p:spPr>
          <a:xfrm>
            <a:off x="3478234" y="1685410"/>
            <a:ext cx="6783366" cy="4177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55422-6803-1F83-93D9-BC1D44A5D644}"/>
              </a:ext>
            </a:extLst>
          </p:cNvPr>
          <p:cNvSpPr txBox="1"/>
          <p:nvPr/>
        </p:nvSpPr>
        <p:spPr>
          <a:xfrm>
            <a:off x="4886960" y="3362136"/>
            <a:ext cx="4043680" cy="78314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randomly check these two records: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Promising and model crime prevention …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Our hidden treasures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9775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09F5E-D9CD-4B5F-8D42-4E0B62632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11504-EE76-34F8-BDFA-D8762898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5" y="3114631"/>
            <a:ext cx="10640910" cy="628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DAD4B-CFBF-2ABF-2ECA-DEE7B2E9E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45" y="1883961"/>
            <a:ext cx="10640910" cy="120031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D67C06B-A9A3-F383-53D6-97DF0729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A4067C-008F-0FDF-3A19-DF2E2D080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FAA0C5-BCFA-B9F7-9943-0B9A344ED623}"/>
              </a:ext>
            </a:extLst>
          </p:cNvPr>
          <p:cNvSpPr/>
          <p:nvPr/>
        </p:nvSpPr>
        <p:spPr>
          <a:xfrm>
            <a:off x="2248873" y="1883961"/>
            <a:ext cx="3328968" cy="3923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E6AEB-B8AF-03F0-E5D0-988DD7AE6145}"/>
              </a:ext>
            </a:extLst>
          </p:cNvPr>
          <p:cNvSpPr/>
          <p:nvPr/>
        </p:nvSpPr>
        <p:spPr>
          <a:xfrm>
            <a:off x="2248873" y="3114631"/>
            <a:ext cx="9137101" cy="574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E3983417-24A1-C8A5-861B-3662533FAF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As expected, all results do have a 788 subfield </a:t>
            </a:r>
            <a:r>
              <a:rPr lang="en-US" dirty="0" err="1"/>
              <a:t>i</a:t>
            </a:r>
            <a:r>
              <a:rPr lang="en-US" dirty="0"/>
              <a:t> which begins with “French equivalent”</a:t>
            </a:r>
          </a:p>
          <a:p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399670-B6BA-FC26-EA41-9C60B619DA60}"/>
              </a:ext>
            </a:extLst>
          </p:cNvPr>
          <p:cNvCxnSpPr/>
          <p:nvPr/>
        </p:nvCxnSpPr>
        <p:spPr>
          <a:xfrm flipH="1">
            <a:off x="3078480" y="2626998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C4D9FD6-CF8A-AF2A-95F0-A4AB671A41C6}"/>
              </a:ext>
            </a:extLst>
          </p:cNvPr>
          <p:cNvSpPr/>
          <p:nvPr/>
        </p:nvSpPr>
        <p:spPr>
          <a:xfrm>
            <a:off x="660400" y="1778000"/>
            <a:ext cx="10786535" cy="19653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3097980-8AB4-5C40-612E-5579E787F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09" y="5234881"/>
            <a:ext cx="10688542" cy="8383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E27D3F-9E3C-B5FE-A3C0-DE3603C42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91" y="4263195"/>
            <a:ext cx="10621857" cy="9716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42240EB-6D3D-8B35-0D46-043ACFB75911}"/>
              </a:ext>
            </a:extLst>
          </p:cNvPr>
          <p:cNvSpPr/>
          <p:nvPr/>
        </p:nvSpPr>
        <p:spPr>
          <a:xfrm>
            <a:off x="721249" y="4263195"/>
            <a:ext cx="10786535" cy="1810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58D707-37AF-A1C5-682F-AB69CBCB422F}"/>
              </a:ext>
            </a:extLst>
          </p:cNvPr>
          <p:cNvSpPr/>
          <p:nvPr/>
        </p:nvSpPr>
        <p:spPr>
          <a:xfrm>
            <a:off x="2248873" y="4349691"/>
            <a:ext cx="1784647" cy="212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24578A-DA3C-1293-7963-1282E8BC5897}"/>
              </a:ext>
            </a:extLst>
          </p:cNvPr>
          <p:cNvSpPr/>
          <p:nvPr/>
        </p:nvSpPr>
        <p:spPr>
          <a:xfrm>
            <a:off x="2279354" y="5303446"/>
            <a:ext cx="9137101" cy="7442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690EADD-A2E4-89C2-A219-7A8CF0EEB2A7}"/>
              </a:ext>
            </a:extLst>
          </p:cNvPr>
          <p:cNvCxnSpPr/>
          <p:nvPr/>
        </p:nvCxnSpPr>
        <p:spPr>
          <a:xfrm flipH="1">
            <a:off x="3108961" y="4815813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1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889A5-58FF-24EB-7B15-20074D8FD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EAE69B-5238-7139-743A-9FB2BDEE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D3A310-37EA-920D-85A1-A4ADCCBC2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8A6627E-990B-0BC3-DD8C-4225C60CE8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This will answer the request of many Ideas Exchange requests including:</a:t>
            </a:r>
          </a:p>
          <a:p>
            <a:pPr lvl="1"/>
            <a:r>
              <a:rPr lang="en-US" dirty="0">
                <a:hlinkClick r:id="rId2" tooltip="https://ideas.exlibrisgroup.com/forums/308173-alma/suggestions/11522715-customize-alma-search-indexes"/>
              </a:rPr>
              <a:t>Customize Alma Search Indexes</a:t>
            </a:r>
            <a:endParaRPr lang="en-US" dirty="0"/>
          </a:p>
          <a:p>
            <a:pPr lvl="1"/>
            <a:r>
              <a:rPr lang="en-US" dirty="0">
                <a:hlinkClick r:id="rId3" tooltip="https://ideas.exlibrisgroup.com/forums/308173-alma/suggestions/17746498-add-775-field-in-the-search-index"/>
              </a:rPr>
              <a:t>Add 775 field in the search index</a:t>
            </a:r>
            <a:endParaRPr lang="en-US" dirty="0"/>
          </a:p>
          <a:p>
            <a:pPr lvl="1"/>
            <a:r>
              <a:rPr lang="en-US" dirty="0">
                <a:hlinkClick r:id="rId4" tooltip="https://ideas.exlibrisgroup.com/forums/308173-alma/suggestions/31625122-need-ability-to-search-79x-fields"/>
              </a:rPr>
              <a:t>Need ability to search 79X fields</a:t>
            </a:r>
            <a:endParaRPr lang="en-US" dirty="0"/>
          </a:p>
          <a:p>
            <a:pPr lvl="1"/>
            <a:r>
              <a:rPr lang="en-US" dirty="0">
                <a:hlinkClick r:id="rId5" tooltip="https://ideas.exlibrisgroup.com/forums/308173-alma/suggestions/43688970-adding-the-publisher-location-to-the-keywords-in"/>
              </a:rPr>
              <a:t>Adding the publisher location to the "Keywords" index in Alma</a:t>
            </a:r>
            <a:endParaRPr lang="en-US" dirty="0"/>
          </a:p>
          <a:p>
            <a:pPr lvl="1"/>
            <a:r>
              <a:rPr lang="en-US" dirty="0">
                <a:hlinkClick r:id="rId6" tooltip="https://ideas.exlibrisgroup.com/forums/308173-alma/suggestions/43847271-allow-to-define-several-local-search-indexes-incl"/>
              </a:rPr>
              <a:t>Allow to define several local search indexes, including standard MARC fields</a:t>
            </a:r>
            <a:endParaRPr lang="en-US" dirty="0"/>
          </a:p>
          <a:p>
            <a:pPr lvl="1"/>
            <a:r>
              <a:rPr lang="en-US" dirty="0">
                <a:hlinkClick r:id="rId7" tooltip="https://ideas.exlibrisgroup.com/forums/308173-alma/suggestions/45118204-title-search-index-the-245-field-on-its-own"/>
              </a:rPr>
              <a:t>Title search - index the 245 field on its own</a:t>
            </a:r>
            <a:endParaRPr lang="en-US" dirty="0"/>
          </a:p>
          <a:p>
            <a:pPr lvl="1"/>
            <a:r>
              <a:rPr lang="en-US" dirty="0">
                <a:hlinkClick r:id="rId8" tooltip="https://ideas.exlibrisgroup.com/forums/308173-alma/suggestions/46398883-index-field-773-g-for-the-alma-repository-search"/>
              </a:rPr>
              <a:t>Index field 773 $$g for the Alma Repository Search</a:t>
            </a:r>
            <a:endParaRPr lang="en-US" dirty="0"/>
          </a:p>
          <a:p>
            <a:pPr lvl="1"/>
            <a:r>
              <a:rPr lang="en-US" dirty="0">
                <a:hlinkClick r:id="rId9" tooltip="https://ideas.exlibrisgroup.com/forums/308173-alma/suggestions/46398946-index-fields-772-w-and-830-w-for-the-alma-repo"/>
              </a:rPr>
              <a:t>Index fields 772 $$w and 830 $$w for the Alma Repository Search </a:t>
            </a:r>
            <a:endParaRPr lang="en-US" dirty="0"/>
          </a:p>
          <a:p>
            <a:pPr lvl="1"/>
            <a:r>
              <a:rPr lang="en-US" dirty="0">
                <a:hlinkClick r:id="rId10" tooltip="https://ideas.exlibrisgroup.com/forums/308173-alma/suggestions/46398973-index-fields-700-4-and-710-4-for-the-alma-repo"/>
              </a:rPr>
              <a:t>Index fields 700 $$4 and 710 $$4 for the Alma Repository Search</a:t>
            </a:r>
            <a:endParaRPr lang="en-US" dirty="0"/>
          </a:p>
          <a:p>
            <a:pPr lvl="1"/>
            <a:r>
              <a:rPr lang="en-US" dirty="0">
                <a:hlinkClick r:id="rId11" tooltip="https://ideas.exlibrisgroup.com/forums/308173-alma/suggestions/46398991-index-field-310-for-the-alma-repository-search"/>
              </a:rPr>
              <a:t>Index field 310 for the Alma Repository Search</a:t>
            </a:r>
            <a:endParaRPr lang="en-US" dirty="0"/>
          </a:p>
          <a:p>
            <a:pPr lvl="1"/>
            <a:r>
              <a:rPr lang="en-US" dirty="0">
                <a:hlinkClick r:id="rId12" tooltip="https://ideas.exlibrisgroup.com/forums/308173-alma/suggestions/48157658-marc-field-788-should-be-searchable"/>
              </a:rPr>
              <a:t>MARC field 788 should be searchable </a:t>
            </a:r>
            <a:endParaRPr lang="en-US" dirty="0"/>
          </a:p>
          <a:p>
            <a:pPr lvl="1"/>
            <a:r>
              <a:rPr lang="en-US" dirty="0">
                <a:hlinkClick r:id="rId13" tooltip="https://ideas.exlibrisgroup.com/forums/308173-alma/suggestions/49003061-index-532-field"/>
              </a:rPr>
              <a:t>Index 532 field</a:t>
            </a:r>
            <a:endParaRPr lang="en-US" dirty="0"/>
          </a:p>
          <a:p>
            <a:pPr lvl="1"/>
            <a:r>
              <a:rPr lang="en-US" dirty="0">
                <a:hlinkClick r:id="rId14" tooltip="https://ideas.exlibrisgroup.com/forums/308173-alma/suggestions/49377461-searchability-for-marc-361"/>
              </a:rPr>
              <a:t>Searchability for MARC 361</a:t>
            </a:r>
            <a:endParaRPr lang="en-US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78187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1B463-BF85-D74F-706F-9D8A0E5D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ABCC6F-61E1-EBEA-0B47-86E6D73F7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A5E64D-E71F-3851-36B8-EDDD00880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D3953B4A-4150-D8CB-201B-93566946D7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This search which we just did could replace an indication rule which states “retrieve all records which have a 788 subfield </a:t>
            </a:r>
            <a:r>
              <a:rPr lang="en-US" dirty="0" err="1"/>
              <a:t>i</a:t>
            </a:r>
            <a:r>
              <a:rPr lang="en-US" dirty="0"/>
              <a:t> which begins with “French equivalent”.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75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25926-4163-F30E-38CC-C506D743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EDD69-F08F-5BE8-C384-CE65220E9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13" y="3263376"/>
            <a:ext cx="11136279" cy="2962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5646789-1068-7E61-B653-8D226927B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D53E00-E5E9-5B1B-A512-4BACBA27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BD61C92-D16C-5B47-A685-0360399F84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2020267"/>
          </a:xfrm>
        </p:spPr>
        <p:txBody>
          <a:bodyPr/>
          <a:lstStyle/>
          <a:p>
            <a:r>
              <a:rPr lang="en-US" dirty="0"/>
              <a:t>Note that if we search for all records which have a 788 subfield </a:t>
            </a:r>
            <a:r>
              <a:rPr lang="en-US" dirty="0" err="1"/>
              <a:t>i</a:t>
            </a:r>
            <a:r>
              <a:rPr lang="en-US" dirty="0"/>
              <a:t> that begins with “English equivalent” we get no results.</a:t>
            </a:r>
          </a:p>
          <a:p>
            <a:r>
              <a:rPr lang="en-US" dirty="0"/>
              <a:t>Below we search for “788 Parallel Description in Another Language of Cataloging” “Contains Phrase” “$$</a:t>
            </a:r>
            <a:r>
              <a:rPr lang="en-US" dirty="0" err="1"/>
              <a:t>i</a:t>
            </a:r>
            <a:r>
              <a:rPr lang="en-US" dirty="0"/>
              <a:t> English equivalent”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E6F8C-AF2F-01C0-83BD-16D3C156A2BF}"/>
              </a:ext>
            </a:extLst>
          </p:cNvPr>
          <p:cNvSpPr/>
          <p:nvPr/>
        </p:nvSpPr>
        <p:spPr>
          <a:xfrm>
            <a:off x="1016000" y="4071708"/>
            <a:ext cx="6949440" cy="5612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A3A8D7-243A-FBF2-229A-2EE400C6BCD0}"/>
              </a:ext>
            </a:extLst>
          </p:cNvPr>
          <p:cNvCxnSpPr/>
          <p:nvPr/>
        </p:nvCxnSpPr>
        <p:spPr>
          <a:xfrm flipH="1">
            <a:off x="6299200" y="3596640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7364525-D000-AAC6-F824-2C4E63F66A28}"/>
              </a:ext>
            </a:extLst>
          </p:cNvPr>
          <p:cNvSpPr txBox="1"/>
          <p:nvPr/>
        </p:nvSpPr>
        <p:spPr>
          <a:xfrm>
            <a:off x="5811520" y="3139439"/>
            <a:ext cx="2306320" cy="46332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are using the subfield delimiter in the 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AB81E8-2E9E-A054-2007-D1FA1A7A17E5}"/>
              </a:ext>
            </a:extLst>
          </p:cNvPr>
          <p:cNvSpPr/>
          <p:nvPr/>
        </p:nvSpPr>
        <p:spPr>
          <a:xfrm>
            <a:off x="4419599" y="4114985"/>
            <a:ext cx="1473201" cy="296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80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1ADCD-4316-DF20-4133-E6C61A2CC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51B606-C669-B4B2-10D7-CE5774C5D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50" y="2068717"/>
            <a:ext cx="10850880" cy="3869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1475720-9254-586C-AE81-EDEE915F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4A4E3F-03F3-71AE-A99F-288181B15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55DC253-2FC7-758C-6F7A-DF76F1500A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48249"/>
          </a:xfrm>
        </p:spPr>
        <p:txBody>
          <a:bodyPr/>
          <a:lstStyle/>
          <a:p>
            <a:r>
              <a:rPr lang="en-US" dirty="0"/>
              <a:t>The reason that we get no results is because there are no records with a 788 subfield </a:t>
            </a:r>
            <a:r>
              <a:rPr lang="en-US" dirty="0" err="1"/>
              <a:t>i</a:t>
            </a:r>
            <a:r>
              <a:rPr lang="en-US" dirty="0"/>
              <a:t> that </a:t>
            </a:r>
            <a:r>
              <a:rPr lang="en-US" b="1" dirty="0"/>
              <a:t>starts with </a:t>
            </a:r>
            <a:r>
              <a:rPr lang="en-US" dirty="0"/>
              <a:t>“English equivalent”. 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AD5EF3-2B69-CD4E-3997-B52B9FE48D2D}"/>
              </a:ext>
            </a:extLst>
          </p:cNvPr>
          <p:cNvSpPr/>
          <p:nvPr/>
        </p:nvSpPr>
        <p:spPr>
          <a:xfrm>
            <a:off x="2489200" y="2121164"/>
            <a:ext cx="7599680" cy="296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03813-3DC1-2822-1B68-3F78106CD0C5}"/>
              </a:ext>
            </a:extLst>
          </p:cNvPr>
          <p:cNvSpPr/>
          <p:nvPr/>
        </p:nvSpPr>
        <p:spPr>
          <a:xfrm>
            <a:off x="4541520" y="5394960"/>
            <a:ext cx="2794000" cy="213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549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016E2-75BA-9797-634D-C3BF3E3BE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31E282-4612-2100-02E0-A1E12643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14" y="2867828"/>
            <a:ext cx="11136279" cy="28483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E69D4A4-E7B7-0CD8-6985-FFD53478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096B2B-5396-8D10-365F-F87399E8E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A2C0E55-0F61-BC06-0916-932DBC407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Now, however,  instead of “Contains phrase”,  we will use “Contains Keywords”.</a:t>
            </a:r>
          </a:p>
          <a:p>
            <a:r>
              <a:rPr lang="en-US" dirty="0"/>
              <a:t>This means that the “$$</a:t>
            </a:r>
            <a:r>
              <a:rPr lang="en-US" dirty="0" err="1"/>
              <a:t>i</a:t>
            </a:r>
            <a:r>
              <a:rPr lang="en-US" dirty="0"/>
              <a:t>” and the “English Equivalent” do not have to be together as a phrase but rather both need to appear in the 788 field as keywords.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205DCE-E20C-43CB-AAF5-3AD712466566}"/>
              </a:ext>
            </a:extLst>
          </p:cNvPr>
          <p:cNvSpPr/>
          <p:nvPr/>
        </p:nvSpPr>
        <p:spPr>
          <a:xfrm>
            <a:off x="4384689" y="3672831"/>
            <a:ext cx="1193151" cy="5323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31B4D-C0C9-F9F7-9CB2-80B9C92A8927}"/>
              </a:ext>
            </a:extLst>
          </p:cNvPr>
          <p:cNvSpPr txBox="1"/>
          <p:nvPr/>
        </p:nvSpPr>
        <p:spPr>
          <a:xfrm>
            <a:off x="5425440" y="2832453"/>
            <a:ext cx="1767840" cy="3527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Contains Keywords</a:t>
            </a:r>
          </a:p>
          <a:p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1C6D-7030-E55D-1F93-6EA318BF43A4}"/>
              </a:ext>
            </a:extLst>
          </p:cNvPr>
          <p:cNvSpPr/>
          <p:nvPr/>
        </p:nvSpPr>
        <p:spPr>
          <a:xfrm>
            <a:off x="1008705" y="3668968"/>
            <a:ext cx="3264224" cy="550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A1BA5E-B6B8-AAE8-A846-130FF7E87606}"/>
              </a:ext>
            </a:extLst>
          </p:cNvPr>
          <p:cNvSpPr/>
          <p:nvPr/>
        </p:nvSpPr>
        <p:spPr>
          <a:xfrm>
            <a:off x="6017586" y="3681589"/>
            <a:ext cx="1663374" cy="3527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B344A4-865F-4C7D-2694-46AD1FFF4F6C}"/>
              </a:ext>
            </a:extLst>
          </p:cNvPr>
          <p:cNvCxnSpPr/>
          <p:nvPr/>
        </p:nvCxnSpPr>
        <p:spPr>
          <a:xfrm flipH="1">
            <a:off x="5435600" y="3220720"/>
            <a:ext cx="34544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920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92413-5696-6EA0-E987-82565EA46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33056-C301-8BD7-FC09-35A9B441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81D9A6-E84B-CF7F-C807-34510395D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0856CA3-07EF-9017-4935-2A496245C8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78384"/>
          </a:xfrm>
        </p:spPr>
        <p:txBody>
          <a:bodyPr/>
          <a:lstStyle/>
          <a:p>
            <a:r>
              <a:rPr lang="en-US" dirty="0"/>
              <a:t>Now we </a:t>
            </a:r>
            <a:r>
              <a:rPr lang="en-US" b="1" dirty="0"/>
              <a:t>do</a:t>
            </a:r>
            <a:r>
              <a:rPr lang="en-US" dirty="0"/>
              <a:t> have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829F9-3985-5A6C-962D-0C32570D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" y="1960258"/>
            <a:ext cx="9926320" cy="4137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DC878C-4641-FD3E-A527-001584843B43}"/>
              </a:ext>
            </a:extLst>
          </p:cNvPr>
          <p:cNvSpPr/>
          <p:nvPr/>
        </p:nvSpPr>
        <p:spPr>
          <a:xfrm>
            <a:off x="3627120" y="1960258"/>
            <a:ext cx="5974080" cy="3765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27847C-FE60-A1DB-33CC-39AC02FEE64D}"/>
              </a:ext>
            </a:extLst>
          </p:cNvPr>
          <p:cNvSpPr txBox="1"/>
          <p:nvPr/>
        </p:nvSpPr>
        <p:spPr>
          <a:xfrm>
            <a:off x="4886960" y="3362136"/>
            <a:ext cx="4297680" cy="78314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randomly check these two records: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Femmes artistes inuit : </a:t>
            </a:r>
            <a:r>
              <a:rPr lang="fr-FR" sz="1400" dirty="0" err="1"/>
              <a:t>échos</a:t>
            </a:r>
            <a:r>
              <a:rPr lang="fr-FR" sz="1400" dirty="0"/>
              <a:t> de Cape Dorset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Nos écoles franco-ontariennes : histoire des …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23190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ABFAF-E10B-CBD1-4408-A58D5E447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8E994F-8282-D21B-23C8-89A1A0F9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64F0D6-D162-5B39-E8B8-4804AB5F8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1086F6F1-C7F9-0516-B757-3BB7977093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dirty="0"/>
              <a:t>As expected, the 788 subfield </a:t>
            </a:r>
            <a:r>
              <a:rPr lang="en-US" dirty="0" err="1"/>
              <a:t>i</a:t>
            </a:r>
            <a:r>
              <a:rPr lang="en-US" dirty="0"/>
              <a:t> does contain text “English equivalent” and it does not need to be at the beginning of the subfield </a:t>
            </a:r>
            <a:r>
              <a:rPr lang="en-US" dirty="0" err="1"/>
              <a:t>i</a:t>
            </a:r>
            <a:r>
              <a:rPr lang="en-US" dirty="0"/>
              <a:t>.  It can be anywhere in the subfield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56981-0923-BF85-E6C7-48963402A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92" y="2013834"/>
            <a:ext cx="10679015" cy="981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78D2FA-09CB-8323-6BBB-682000231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12" y="3030510"/>
            <a:ext cx="10679015" cy="390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9B83E6-E948-1B25-187A-18E563464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71" y="4036307"/>
            <a:ext cx="10621857" cy="1000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2D1ED9-9223-1823-2190-86978A4E1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28" y="5093296"/>
            <a:ext cx="10631384" cy="5525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24C992-0C75-276C-932D-1FE2F0DF8CC3}"/>
              </a:ext>
            </a:extLst>
          </p:cNvPr>
          <p:cNvSpPr/>
          <p:nvPr/>
        </p:nvSpPr>
        <p:spPr>
          <a:xfrm>
            <a:off x="2289513" y="2044314"/>
            <a:ext cx="3328968" cy="303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DCD72-ECF2-1AEA-6EAF-1199DB59A81A}"/>
              </a:ext>
            </a:extLst>
          </p:cNvPr>
          <p:cNvSpPr/>
          <p:nvPr/>
        </p:nvSpPr>
        <p:spPr>
          <a:xfrm>
            <a:off x="2269827" y="3056651"/>
            <a:ext cx="7554893" cy="3644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3B9E28-6A8A-2C6B-B8C7-FB19FD5ECFE9}"/>
              </a:ext>
            </a:extLst>
          </p:cNvPr>
          <p:cNvCxnSpPr/>
          <p:nvPr/>
        </p:nvCxnSpPr>
        <p:spPr>
          <a:xfrm flipH="1">
            <a:off x="4531360" y="2557484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84EC5BC-2B4E-9407-FD68-00B218A4EA8F}"/>
              </a:ext>
            </a:extLst>
          </p:cNvPr>
          <p:cNvSpPr/>
          <p:nvPr/>
        </p:nvSpPr>
        <p:spPr>
          <a:xfrm>
            <a:off x="701040" y="1818640"/>
            <a:ext cx="10786535" cy="19653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D66C26-C6D8-14ED-55F2-B936ECD98005}"/>
              </a:ext>
            </a:extLst>
          </p:cNvPr>
          <p:cNvSpPr/>
          <p:nvPr/>
        </p:nvSpPr>
        <p:spPr>
          <a:xfrm>
            <a:off x="761889" y="4036307"/>
            <a:ext cx="10786535" cy="20775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EB8B25-90C1-8B4F-D16D-2078303DE687}"/>
              </a:ext>
            </a:extLst>
          </p:cNvPr>
          <p:cNvSpPr/>
          <p:nvPr/>
        </p:nvSpPr>
        <p:spPr>
          <a:xfrm>
            <a:off x="2320627" y="4110492"/>
            <a:ext cx="9086301" cy="2779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79EC4D-EEB5-62DF-89F8-5B40C2DC8557}"/>
              </a:ext>
            </a:extLst>
          </p:cNvPr>
          <p:cNvSpPr/>
          <p:nvPr/>
        </p:nvSpPr>
        <p:spPr>
          <a:xfrm>
            <a:off x="2283500" y="5064912"/>
            <a:ext cx="9137101" cy="5809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933588-DA11-747E-2029-995BFC5C6DB1}"/>
              </a:ext>
            </a:extLst>
          </p:cNvPr>
          <p:cNvCxnSpPr/>
          <p:nvPr/>
        </p:nvCxnSpPr>
        <p:spPr>
          <a:xfrm flipH="1">
            <a:off x="4531360" y="4687747"/>
            <a:ext cx="3556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193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76A61-B971-B78B-5FC1-317F9E334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B22B4F3-0B9D-1306-87F4-7B39F501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check the second new customized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084065-03B1-5108-DB93-8BE784702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C93622AE-0D54-D441-92EB-6B1E91FB9E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17208"/>
          </a:xfrm>
        </p:spPr>
        <p:txBody>
          <a:bodyPr/>
          <a:lstStyle/>
          <a:p>
            <a:r>
              <a:rPr lang="en-US" sz="2000" dirty="0"/>
              <a:t>This search which we just did could replace an indication rule which states “retrieve all records which have a 788 subfield </a:t>
            </a:r>
            <a:r>
              <a:rPr lang="en-US" sz="2000" dirty="0" err="1"/>
              <a:t>i</a:t>
            </a:r>
            <a:r>
              <a:rPr lang="en-US" sz="2000" dirty="0"/>
              <a:t> which contains text “English equivalent” </a:t>
            </a:r>
            <a:r>
              <a:rPr lang="en-US" sz="2000" b="1" dirty="0"/>
              <a:t>anywhere</a:t>
            </a:r>
            <a:r>
              <a:rPr lang="en-US" sz="2000" dirty="0"/>
              <a:t> in the subfield”.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0273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F5A047ED-0DD0-A0D8-6D35-69A4F881D544}"/>
              </a:ext>
            </a:extLst>
          </p:cNvPr>
          <p:cNvSpPr txBox="1"/>
          <p:nvPr/>
        </p:nvSpPr>
        <p:spPr>
          <a:xfrm>
            <a:off x="2430049" y="2821236"/>
            <a:ext cx="7503091" cy="6263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chemeClr val="bg1"/>
                </a:solidFill>
                <a:latin typeface="+mj-lt"/>
              </a:rPr>
              <a:t>Thank You</a:t>
            </a:r>
            <a:endParaRPr lang="en-GB" sz="5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292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132CB-F158-B976-4283-A86002EE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56D964-1C98-F3BB-F3FF-4C74216F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E71A25-3AB6-CD13-0B76-4127EDEB5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1AEF74-A2C2-5936-D2C5-7E69BE28EC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276568"/>
          </a:xfrm>
        </p:spPr>
        <p:txBody>
          <a:bodyPr/>
          <a:lstStyle/>
          <a:p>
            <a:r>
              <a:rPr lang="en-US" sz="2000" dirty="0"/>
              <a:t>From the </a:t>
            </a:r>
            <a:r>
              <a:rPr lang="en-US" sz="2000" u="sng" dirty="0">
                <a:hlinkClick r:id="rId2"/>
              </a:rPr>
              <a:t>February 2026 Alma Release Notes</a:t>
            </a:r>
            <a:br>
              <a:rPr lang="en-US" sz="2000" u="sng" dirty="0"/>
            </a:br>
            <a:br>
              <a:rPr lang="en-US" sz="2000" u="sng" dirty="0"/>
            </a:b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4EE75-1152-AD60-D468-2F3B0E714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281"/>
            <a:ext cx="12192000" cy="26798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3821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287012-99FC-8ED4-730C-932126416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DC3622-4A3A-435B-3F53-84C60776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F1C24A-FBB8-9661-62FC-FA6E6CA8A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01FA197-46EC-CE02-9B07-642C21AF25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33148"/>
          </a:xfrm>
        </p:spPr>
        <p:txBody>
          <a:bodyPr/>
          <a:lstStyle/>
          <a:p>
            <a:r>
              <a:rPr lang="en-US" sz="2000" dirty="0"/>
              <a:t>From the </a:t>
            </a:r>
            <a:r>
              <a:rPr lang="en-US" sz="2000" u="sng" dirty="0">
                <a:hlinkClick r:id="rId2"/>
              </a:rPr>
              <a:t>Alma Roadmap Highlights (2025-2026)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2F4D3-2CF6-0171-72F1-AB0766BB4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0353"/>
            <a:ext cx="12192000" cy="35620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954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D20045-AF35-BEDF-1686-6A720D250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917ED69-550F-9DD0-6C0F-651F6070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E23A0E-671F-B6CC-4448-1F4874155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C7D59DB-A950-67F3-1A4A-0F64284BF2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The customized repository search bibliographic index will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Include the entire MARC field and not specific subfields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Optionally include a subfield delimiter as part of the customized bibliographic index 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This will allow the Alma staff user to search for text in a specific subfield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The subfield delimiters will exist as part of the customized bibliographic index if the institution has defined as such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As explained at </a:t>
            </a:r>
            <a:r>
              <a:rPr lang="en-US" sz="2000" dirty="0">
                <a:hlinkClick r:id="rId2" tooltip="Configuring Searching"/>
              </a:rPr>
              <a:t>Custom Bibliographic Search Indexes</a:t>
            </a:r>
            <a:r>
              <a:rPr lang="en-US" sz="2000" dirty="0"/>
              <a:t>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 future release will include the option to include the subfield delimiter for Alma searches when using custom Bibliographic search indexes and </a:t>
            </a:r>
            <a:r>
              <a:rPr lang="en-US" sz="2000" b="1" dirty="0"/>
              <a:t>exclude</a:t>
            </a:r>
            <a:r>
              <a:rPr lang="en-US" sz="2000" dirty="0"/>
              <a:t> the subfield delimiters from the data shared with Analytics using the local parameters. This will require a full re-indexing of your institutional data. Contact Ex Libris support to enable this feature.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5449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0BC27-B689-F0DF-6E72-D2C13829F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90DCBE-2A11-5033-EA60-1C8B5C728A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1934977"/>
            <a:ext cx="12192000" cy="1567891"/>
          </a:xfrm>
        </p:spPr>
        <p:txBody>
          <a:bodyPr/>
          <a:lstStyle/>
          <a:p>
            <a:r>
              <a:rPr lang="en-US" dirty="0"/>
              <a:t>Let's set up two new customized indexes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63E093A-72F0-D27F-3447-E499042F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9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52821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7004</TotalTime>
  <Words>2439</Words>
  <Application>Microsoft Office PowerPoint</Application>
  <PresentationFormat>Widescreen</PresentationFormat>
  <Paragraphs>239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Introduction</vt:lpstr>
      <vt:lpstr>Introduction</vt:lpstr>
      <vt:lpstr>Introduction</vt:lpstr>
      <vt:lpstr>PowerPoint Presentation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Let's set up two new customized indexes</vt:lpstr>
      <vt:lpstr>PowerPoint Presentation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Let's check the first new customized index</vt:lpstr>
      <vt:lpstr>PowerPoint Presentation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Let's check the second new customized index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2026-02-07T17:25:09Z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